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78"/>
    <p:restoredTop sz="94648"/>
  </p:normalViewPr>
  <p:slideViewPr>
    <p:cSldViewPr snapToGrid="0" snapToObjects="1">
      <p:cViewPr varScale="1">
        <p:scale>
          <a:sx n="58" d="100"/>
          <a:sy n="58" d="100"/>
        </p:scale>
        <p:origin x="9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05814-716A-6148-8F89-28E27ECD74DA}" type="datetimeFigureOut">
              <a:rPr lang="nb-NO" smtClean="0"/>
              <a:t>02.12.2020</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93FB1A-5E00-EF45-8BEC-8C97A91BCB74}" type="slidenum">
              <a:rPr lang="nb-NO" smtClean="0"/>
              <a:t>‹#›</a:t>
            </a:fld>
            <a:endParaRPr lang="nb-NO"/>
          </a:p>
        </p:txBody>
      </p:sp>
    </p:spTree>
    <p:extLst>
      <p:ext uri="{BB962C8B-B14F-4D97-AF65-F5344CB8AC3E}">
        <p14:creationId xmlns:p14="http://schemas.microsoft.com/office/powerpoint/2010/main" val="281106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4640-77CD-574E-A33A-460E9C77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247F82EE-83F4-2F4A-BA28-65201A73FE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0812A7A6-6A2D-0946-A66D-493B680A48F8}"/>
              </a:ext>
            </a:extLst>
          </p:cNvPr>
          <p:cNvSpPr>
            <a:spLocks noGrp="1"/>
          </p:cNvSpPr>
          <p:nvPr>
            <p:ph type="dt" sz="half" idx="10"/>
          </p:nvPr>
        </p:nvSpPr>
        <p:spPr/>
        <p:txBody>
          <a:bodyPr/>
          <a:lstStyle/>
          <a:p>
            <a:fld id="{B3D47226-4822-D348-B232-59C50AEBE443}" type="datetime1">
              <a:rPr lang="nb-NO" smtClean="0"/>
              <a:t>02.12.2020</a:t>
            </a:fld>
            <a:endParaRPr lang="nb-NO"/>
          </a:p>
        </p:txBody>
      </p:sp>
      <p:sp>
        <p:nvSpPr>
          <p:cNvPr id="5" name="Footer Placeholder 4">
            <a:extLst>
              <a:ext uri="{FF2B5EF4-FFF2-40B4-BE49-F238E27FC236}">
                <a16:creationId xmlns:a16="http://schemas.microsoft.com/office/drawing/2014/main" id="{8EE775AF-B1F8-0A4F-95D0-C144DE8A84A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8B9BEC36-1009-3E46-9457-FD90358365A8}"/>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162496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A9BE-7533-7947-B3B2-65CC6157FD4D}"/>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8AE3E916-8F13-8342-8BEB-2360C01FAF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307FECBB-48B1-244C-AE40-11D6AB838BBE}"/>
              </a:ext>
            </a:extLst>
          </p:cNvPr>
          <p:cNvSpPr>
            <a:spLocks noGrp="1"/>
          </p:cNvSpPr>
          <p:nvPr>
            <p:ph type="dt" sz="half" idx="10"/>
          </p:nvPr>
        </p:nvSpPr>
        <p:spPr/>
        <p:txBody>
          <a:bodyPr/>
          <a:lstStyle/>
          <a:p>
            <a:fld id="{208CDB29-7D2D-D74A-8091-2EB3C59A8FC0}" type="datetime1">
              <a:rPr lang="nb-NO" smtClean="0"/>
              <a:t>02.12.2020</a:t>
            </a:fld>
            <a:endParaRPr lang="nb-NO"/>
          </a:p>
        </p:txBody>
      </p:sp>
      <p:sp>
        <p:nvSpPr>
          <p:cNvPr id="5" name="Footer Placeholder 4">
            <a:extLst>
              <a:ext uri="{FF2B5EF4-FFF2-40B4-BE49-F238E27FC236}">
                <a16:creationId xmlns:a16="http://schemas.microsoft.com/office/drawing/2014/main" id="{54BF1FD2-33B3-314B-918D-929E3157857A}"/>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71D31C09-BCC6-6347-8B5C-BF7A794822D1}"/>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93081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E69BF4-2A8E-DE41-94C7-1C72B5C4C2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7F0C204D-41E1-AE41-805D-5B12E90BE2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01DA1D9B-5CD4-2144-91DC-81E14558AD06}"/>
              </a:ext>
            </a:extLst>
          </p:cNvPr>
          <p:cNvSpPr>
            <a:spLocks noGrp="1"/>
          </p:cNvSpPr>
          <p:nvPr>
            <p:ph type="dt" sz="half" idx="10"/>
          </p:nvPr>
        </p:nvSpPr>
        <p:spPr/>
        <p:txBody>
          <a:bodyPr/>
          <a:lstStyle/>
          <a:p>
            <a:fld id="{A80C7650-7BA0-7143-9E96-0307DFF4CE33}" type="datetime1">
              <a:rPr lang="nb-NO" smtClean="0"/>
              <a:t>02.12.2020</a:t>
            </a:fld>
            <a:endParaRPr lang="nb-NO"/>
          </a:p>
        </p:txBody>
      </p:sp>
      <p:sp>
        <p:nvSpPr>
          <p:cNvPr id="5" name="Footer Placeholder 4">
            <a:extLst>
              <a:ext uri="{FF2B5EF4-FFF2-40B4-BE49-F238E27FC236}">
                <a16:creationId xmlns:a16="http://schemas.microsoft.com/office/drawing/2014/main" id="{AB1D1F75-94B1-1B48-9089-2DA63A4606B6}"/>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A8E6FECE-2420-4144-BB63-8F32732CBF8B}"/>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156283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B302E-0675-4D43-BC7C-89FDA047AD5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6F3FCC65-5A2F-1643-9963-585992C397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FE654309-8634-E04A-8DAE-9E88703F0B6F}"/>
              </a:ext>
            </a:extLst>
          </p:cNvPr>
          <p:cNvSpPr>
            <a:spLocks noGrp="1"/>
          </p:cNvSpPr>
          <p:nvPr>
            <p:ph type="dt" sz="half" idx="10"/>
          </p:nvPr>
        </p:nvSpPr>
        <p:spPr/>
        <p:txBody>
          <a:bodyPr/>
          <a:lstStyle/>
          <a:p>
            <a:fld id="{48881566-778B-B04C-A7A4-FF21D6E4B1CF}" type="datetime1">
              <a:rPr lang="nb-NO" smtClean="0"/>
              <a:t>02.12.2020</a:t>
            </a:fld>
            <a:endParaRPr lang="nb-NO"/>
          </a:p>
        </p:txBody>
      </p:sp>
      <p:sp>
        <p:nvSpPr>
          <p:cNvPr id="5" name="Footer Placeholder 4">
            <a:extLst>
              <a:ext uri="{FF2B5EF4-FFF2-40B4-BE49-F238E27FC236}">
                <a16:creationId xmlns:a16="http://schemas.microsoft.com/office/drawing/2014/main" id="{EB2C645D-0BC0-8843-BD8B-7CC2A6C5627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FA5FB84-3738-BE43-AB17-6433D93AA3DA}"/>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401216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5172F-76B1-C646-A24D-9F1808096D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FADFB4A8-D68C-1244-AB24-6528449C2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CB1B8F-541D-8345-ADE7-9059E8A9011A}"/>
              </a:ext>
            </a:extLst>
          </p:cNvPr>
          <p:cNvSpPr>
            <a:spLocks noGrp="1"/>
          </p:cNvSpPr>
          <p:nvPr>
            <p:ph type="dt" sz="half" idx="10"/>
          </p:nvPr>
        </p:nvSpPr>
        <p:spPr/>
        <p:txBody>
          <a:bodyPr/>
          <a:lstStyle/>
          <a:p>
            <a:fld id="{5450448C-3787-4547-AA73-CC1925A4FF0D}" type="datetime1">
              <a:rPr lang="nb-NO" smtClean="0"/>
              <a:t>02.12.2020</a:t>
            </a:fld>
            <a:endParaRPr lang="nb-NO"/>
          </a:p>
        </p:txBody>
      </p:sp>
      <p:sp>
        <p:nvSpPr>
          <p:cNvPr id="5" name="Footer Placeholder 4">
            <a:extLst>
              <a:ext uri="{FF2B5EF4-FFF2-40B4-BE49-F238E27FC236}">
                <a16:creationId xmlns:a16="http://schemas.microsoft.com/office/drawing/2014/main" id="{3032AE29-3BBB-304A-9A8B-95EA7935D2D3}"/>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787F66A9-BE28-8948-88FE-751B575B4E35}"/>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422459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B87A3-643F-414A-ABC8-57443F5167A5}"/>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B0559166-BF56-DD4D-B225-F28C34EEB06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28D4309F-3D9C-B24D-A46C-71C09512D7E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2DF71531-DD7E-3A4B-AF50-C40F8AFF7CED}"/>
              </a:ext>
            </a:extLst>
          </p:cNvPr>
          <p:cNvSpPr>
            <a:spLocks noGrp="1"/>
          </p:cNvSpPr>
          <p:nvPr>
            <p:ph type="dt" sz="half" idx="10"/>
          </p:nvPr>
        </p:nvSpPr>
        <p:spPr/>
        <p:txBody>
          <a:bodyPr/>
          <a:lstStyle/>
          <a:p>
            <a:fld id="{AD2C1C30-8804-AA41-9064-9167AE60AE9F}" type="datetime1">
              <a:rPr lang="nb-NO" smtClean="0"/>
              <a:t>02.12.2020</a:t>
            </a:fld>
            <a:endParaRPr lang="nb-NO"/>
          </a:p>
        </p:txBody>
      </p:sp>
      <p:sp>
        <p:nvSpPr>
          <p:cNvPr id="6" name="Footer Placeholder 5">
            <a:extLst>
              <a:ext uri="{FF2B5EF4-FFF2-40B4-BE49-F238E27FC236}">
                <a16:creationId xmlns:a16="http://schemas.microsoft.com/office/drawing/2014/main" id="{AC8A0739-7827-8342-9D20-8C29CBBD6A03}"/>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42E9B2B0-1ACC-5A45-A75F-F4BA34C99D0A}"/>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65351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DD4A-614A-144A-A935-29EF33A636A4}"/>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8AE84CBA-82AD-BC4D-8368-16F3EF41B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7DB399-8E18-A24F-A1F3-F863C632F1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53FFC28F-C55D-C04A-A925-A4024FF256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51DD8C-A8B1-E24D-B49F-9DED84C6AC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231F6384-3DC1-DF40-8EFB-5D156620A288}"/>
              </a:ext>
            </a:extLst>
          </p:cNvPr>
          <p:cNvSpPr>
            <a:spLocks noGrp="1"/>
          </p:cNvSpPr>
          <p:nvPr>
            <p:ph type="dt" sz="half" idx="10"/>
          </p:nvPr>
        </p:nvSpPr>
        <p:spPr/>
        <p:txBody>
          <a:bodyPr/>
          <a:lstStyle/>
          <a:p>
            <a:fld id="{436F5C8D-1572-C341-B3CB-404BC0665328}" type="datetime1">
              <a:rPr lang="nb-NO" smtClean="0"/>
              <a:t>02.12.2020</a:t>
            </a:fld>
            <a:endParaRPr lang="nb-NO"/>
          </a:p>
        </p:txBody>
      </p:sp>
      <p:sp>
        <p:nvSpPr>
          <p:cNvPr id="8" name="Footer Placeholder 7">
            <a:extLst>
              <a:ext uri="{FF2B5EF4-FFF2-40B4-BE49-F238E27FC236}">
                <a16:creationId xmlns:a16="http://schemas.microsoft.com/office/drawing/2014/main" id="{D7879EB5-2D58-BC4C-9FDC-EBC856C3C149}"/>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6CC95E70-C508-B24E-9BED-D8218E9D3347}"/>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212903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A9C4-8003-FD4F-90B3-24333D0B6F7C}"/>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3A014A08-E754-5A43-956F-D52D02416882}"/>
              </a:ext>
            </a:extLst>
          </p:cNvPr>
          <p:cNvSpPr>
            <a:spLocks noGrp="1"/>
          </p:cNvSpPr>
          <p:nvPr>
            <p:ph type="dt" sz="half" idx="10"/>
          </p:nvPr>
        </p:nvSpPr>
        <p:spPr/>
        <p:txBody>
          <a:bodyPr/>
          <a:lstStyle/>
          <a:p>
            <a:fld id="{7FD6903F-1D7E-6B47-8A06-5F3C92ED8142}" type="datetime1">
              <a:rPr lang="nb-NO" smtClean="0"/>
              <a:t>02.12.2020</a:t>
            </a:fld>
            <a:endParaRPr lang="nb-NO"/>
          </a:p>
        </p:txBody>
      </p:sp>
      <p:sp>
        <p:nvSpPr>
          <p:cNvPr id="4" name="Footer Placeholder 3">
            <a:extLst>
              <a:ext uri="{FF2B5EF4-FFF2-40B4-BE49-F238E27FC236}">
                <a16:creationId xmlns:a16="http://schemas.microsoft.com/office/drawing/2014/main" id="{ACC6CF54-AC12-A845-B968-AC105BC218E0}"/>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A7401E31-CC97-2049-9422-9BBC3815A99E}"/>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15843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52E9C8-C276-CA4B-BD03-EEE93B9C90A0}"/>
              </a:ext>
            </a:extLst>
          </p:cNvPr>
          <p:cNvSpPr>
            <a:spLocks noGrp="1"/>
          </p:cNvSpPr>
          <p:nvPr>
            <p:ph type="dt" sz="half" idx="10"/>
          </p:nvPr>
        </p:nvSpPr>
        <p:spPr/>
        <p:txBody>
          <a:bodyPr/>
          <a:lstStyle/>
          <a:p>
            <a:fld id="{A32C52BB-A9BC-FA49-8498-5054078355F9}" type="datetime1">
              <a:rPr lang="nb-NO" smtClean="0"/>
              <a:t>02.12.2020</a:t>
            </a:fld>
            <a:endParaRPr lang="nb-NO"/>
          </a:p>
        </p:txBody>
      </p:sp>
      <p:sp>
        <p:nvSpPr>
          <p:cNvPr id="3" name="Footer Placeholder 2">
            <a:extLst>
              <a:ext uri="{FF2B5EF4-FFF2-40B4-BE49-F238E27FC236}">
                <a16:creationId xmlns:a16="http://schemas.microsoft.com/office/drawing/2014/main" id="{90A0EF6C-80F6-A046-A5A1-52B43E230FF6}"/>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AF43B2C7-E156-FE43-8358-53A6121B72CE}"/>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159487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4E7E-D976-C841-80B2-20B050CD29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BDEAD4F0-832B-7C49-B09B-E81ACBFB2F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38971457-26C0-B142-BD87-8D62C4CAB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AC95B8-7404-C646-BA92-AE6EC4BF6B50}"/>
              </a:ext>
            </a:extLst>
          </p:cNvPr>
          <p:cNvSpPr>
            <a:spLocks noGrp="1"/>
          </p:cNvSpPr>
          <p:nvPr>
            <p:ph type="dt" sz="half" idx="10"/>
          </p:nvPr>
        </p:nvSpPr>
        <p:spPr/>
        <p:txBody>
          <a:bodyPr/>
          <a:lstStyle/>
          <a:p>
            <a:fld id="{E61EA0B8-2167-3546-82C8-B334217F84AF}" type="datetime1">
              <a:rPr lang="nb-NO" smtClean="0"/>
              <a:t>02.12.2020</a:t>
            </a:fld>
            <a:endParaRPr lang="nb-NO"/>
          </a:p>
        </p:txBody>
      </p:sp>
      <p:sp>
        <p:nvSpPr>
          <p:cNvPr id="6" name="Footer Placeholder 5">
            <a:extLst>
              <a:ext uri="{FF2B5EF4-FFF2-40B4-BE49-F238E27FC236}">
                <a16:creationId xmlns:a16="http://schemas.microsoft.com/office/drawing/2014/main" id="{916168E6-7EA8-EE4C-8BBB-5CACD7BAA0BC}"/>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55F0C8AB-CF6C-A847-AA78-86302D4D198F}"/>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22085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D48BC-40C1-F74A-B767-5202512EB2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56E03652-27BE-6043-8AA9-3C78D85385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E1252AAC-10BB-6645-874F-9785AA703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3F3055-289A-9343-B53F-D91E390FA28E}"/>
              </a:ext>
            </a:extLst>
          </p:cNvPr>
          <p:cNvSpPr>
            <a:spLocks noGrp="1"/>
          </p:cNvSpPr>
          <p:nvPr>
            <p:ph type="dt" sz="half" idx="10"/>
          </p:nvPr>
        </p:nvSpPr>
        <p:spPr/>
        <p:txBody>
          <a:bodyPr/>
          <a:lstStyle/>
          <a:p>
            <a:fld id="{9088E741-D653-7B4A-823D-DB229BD98096}" type="datetime1">
              <a:rPr lang="nb-NO" smtClean="0"/>
              <a:t>02.12.2020</a:t>
            </a:fld>
            <a:endParaRPr lang="nb-NO"/>
          </a:p>
        </p:txBody>
      </p:sp>
      <p:sp>
        <p:nvSpPr>
          <p:cNvPr id="6" name="Footer Placeholder 5">
            <a:extLst>
              <a:ext uri="{FF2B5EF4-FFF2-40B4-BE49-F238E27FC236}">
                <a16:creationId xmlns:a16="http://schemas.microsoft.com/office/drawing/2014/main" id="{E1ADCE73-F5FC-324A-95D2-1DA0E2877C33}"/>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468AD141-9A79-6F4A-B42D-312049227BD6}"/>
              </a:ext>
            </a:extLst>
          </p:cNvPr>
          <p:cNvSpPr>
            <a:spLocks noGrp="1"/>
          </p:cNvSpPr>
          <p:nvPr>
            <p:ph type="sldNum" sz="quarter" idx="12"/>
          </p:nvPr>
        </p:nvSpPr>
        <p:spPr/>
        <p:txBody>
          <a:bodyPr/>
          <a:lstStyle/>
          <a:p>
            <a:fld id="{DFE8E65C-8FCA-1748-A5CF-98B64ECB006B}" type="slidenum">
              <a:rPr lang="nb-NO" smtClean="0"/>
              <a:t>‹#›</a:t>
            </a:fld>
            <a:endParaRPr lang="nb-NO"/>
          </a:p>
        </p:txBody>
      </p:sp>
    </p:spTree>
    <p:extLst>
      <p:ext uri="{BB962C8B-B14F-4D97-AF65-F5344CB8AC3E}">
        <p14:creationId xmlns:p14="http://schemas.microsoft.com/office/powerpoint/2010/main" val="298209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FF0781-EF96-F740-ABA5-EAC8729D93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7C22FF49-5E51-0640-931C-42EBEC6D6F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C9E85E37-C876-704A-83EA-E4228736F8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FE151-CD73-7C45-B1F6-C5B2185D359F}" type="datetime1">
              <a:rPr lang="nb-NO" smtClean="0"/>
              <a:t>02.12.2020</a:t>
            </a:fld>
            <a:endParaRPr lang="nb-NO"/>
          </a:p>
        </p:txBody>
      </p:sp>
      <p:sp>
        <p:nvSpPr>
          <p:cNvPr id="5" name="Footer Placeholder 4">
            <a:extLst>
              <a:ext uri="{FF2B5EF4-FFF2-40B4-BE49-F238E27FC236}">
                <a16:creationId xmlns:a16="http://schemas.microsoft.com/office/drawing/2014/main" id="{DF65807C-89D9-5843-B094-804489565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61B452BD-8A44-3445-9E34-5938D14732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8E65C-8FCA-1748-A5CF-98B64ECB006B}" type="slidenum">
              <a:rPr lang="nb-NO" smtClean="0"/>
              <a:t>‹#›</a:t>
            </a:fld>
            <a:endParaRPr lang="nb-NO"/>
          </a:p>
        </p:txBody>
      </p:sp>
    </p:spTree>
    <p:extLst>
      <p:ext uri="{BB962C8B-B14F-4D97-AF65-F5344CB8AC3E}">
        <p14:creationId xmlns:p14="http://schemas.microsoft.com/office/powerpoint/2010/main" val="371726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about:blank"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8330C22-E631-1C4B-BC21-D3B9CAD87A8C}"/>
              </a:ext>
            </a:extLst>
          </p:cNvPr>
          <p:cNvSpPr>
            <a:spLocks noGrp="1"/>
          </p:cNvSpPr>
          <p:nvPr>
            <p:ph type="subTitle" idx="1"/>
          </p:nvPr>
        </p:nvSpPr>
        <p:spPr>
          <a:xfrm>
            <a:off x="1524000" y="581891"/>
            <a:ext cx="9144000" cy="5890161"/>
          </a:xfrm>
        </p:spPr>
        <p:txBody>
          <a:bodyPr>
            <a:normAutofit lnSpcReduction="10000"/>
          </a:bodyPr>
          <a:lstStyle/>
          <a:p>
            <a:r>
              <a:rPr lang="nb-NO" b="1" u="sng" dirty="0"/>
              <a:t>HVA KAN DU HA KRAV PÅ?</a:t>
            </a:r>
          </a:p>
          <a:p>
            <a:endParaRPr lang="nb-NO" dirty="0"/>
          </a:p>
          <a:p>
            <a:r>
              <a:rPr lang="nb-NO" sz="1800" dirty="0"/>
              <a:t>1. INDIVIDUELL PLAN (IP) </a:t>
            </a:r>
          </a:p>
          <a:p>
            <a:r>
              <a:rPr lang="nb-NO" sz="1800" dirty="0"/>
              <a:t>2. ANSVARSGRUPPE</a:t>
            </a:r>
          </a:p>
          <a:p>
            <a:r>
              <a:rPr lang="nb-NO" sz="1800" dirty="0"/>
              <a:t>3. STØTTEKONTAKT</a:t>
            </a:r>
          </a:p>
          <a:p>
            <a:r>
              <a:rPr lang="nb-NO" sz="1800" dirty="0"/>
              <a:t>4. TRENINGSKONTAKT</a:t>
            </a:r>
          </a:p>
          <a:p>
            <a:r>
              <a:rPr lang="nb-NO" sz="1800" dirty="0"/>
              <a:t>5. LEDSAGERBEVIS</a:t>
            </a:r>
          </a:p>
          <a:p>
            <a:r>
              <a:rPr lang="nb-NO" sz="1800" dirty="0"/>
              <a:t>6. BRUKERSTYRT PERSONLIG ASSISTANSE (BPA)</a:t>
            </a:r>
          </a:p>
          <a:p>
            <a:r>
              <a:rPr lang="nb-NO" sz="1800" dirty="0"/>
              <a:t>7. OMSORGPENGER</a:t>
            </a:r>
          </a:p>
          <a:p>
            <a:r>
              <a:rPr lang="nb-NO" sz="1800" dirty="0"/>
              <a:t>8. GRUNNSTØNAD </a:t>
            </a:r>
          </a:p>
          <a:p>
            <a:r>
              <a:rPr lang="nb-NO" sz="1800" dirty="0"/>
              <a:t>9. HJELPESTØNAD</a:t>
            </a:r>
          </a:p>
          <a:p>
            <a:r>
              <a:rPr lang="nb-NO" sz="1800" dirty="0"/>
              <a:t>10. OMSORGSLØNN</a:t>
            </a:r>
          </a:p>
          <a:p>
            <a:r>
              <a:rPr lang="nb-NO" sz="1800" dirty="0"/>
              <a:t>11. OPPLÆRINGSPENGER</a:t>
            </a:r>
          </a:p>
          <a:p>
            <a:r>
              <a:rPr lang="nb-NO" sz="1800" dirty="0"/>
              <a:t>12. LEGAT</a:t>
            </a:r>
          </a:p>
          <a:p>
            <a:r>
              <a:rPr lang="nb-NO" sz="1800" dirty="0"/>
              <a:t>13. OMBYGGING AV BOLIG</a:t>
            </a:r>
          </a:p>
          <a:p>
            <a:r>
              <a:rPr lang="nb-NO" sz="1800" dirty="0"/>
              <a:t>14. FORSIKRING</a:t>
            </a:r>
          </a:p>
        </p:txBody>
      </p:sp>
      <p:sp>
        <p:nvSpPr>
          <p:cNvPr id="5" name="Date Placeholder 4">
            <a:extLst>
              <a:ext uri="{FF2B5EF4-FFF2-40B4-BE49-F238E27FC236}">
                <a16:creationId xmlns:a16="http://schemas.microsoft.com/office/drawing/2014/main" id="{DF8CB465-5F84-384F-889E-4B190592C4A8}"/>
              </a:ext>
            </a:extLst>
          </p:cNvPr>
          <p:cNvSpPr>
            <a:spLocks noGrp="1"/>
          </p:cNvSpPr>
          <p:nvPr>
            <p:ph type="dt" sz="half" idx="10"/>
          </p:nvPr>
        </p:nvSpPr>
        <p:spPr/>
        <p:txBody>
          <a:bodyPr/>
          <a:lstStyle/>
          <a:p>
            <a:fld id="{6916C3F1-7FA6-A745-B3B5-89F708A7988B}" type="datetime1">
              <a:rPr lang="nb-NO" smtClean="0"/>
              <a:t>02.12.2020</a:t>
            </a:fld>
            <a:endParaRPr lang="nb-NO"/>
          </a:p>
        </p:txBody>
      </p:sp>
      <p:sp>
        <p:nvSpPr>
          <p:cNvPr id="6" name="Slide Number Placeholder 5">
            <a:extLst>
              <a:ext uri="{FF2B5EF4-FFF2-40B4-BE49-F238E27FC236}">
                <a16:creationId xmlns:a16="http://schemas.microsoft.com/office/drawing/2014/main" id="{781D8DA4-C311-2D42-96EC-CB13AC6BC671}"/>
              </a:ext>
            </a:extLst>
          </p:cNvPr>
          <p:cNvSpPr>
            <a:spLocks noGrp="1"/>
          </p:cNvSpPr>
          <p:nvPr>
            <p:ph type="sldNum" sz="quarter" idx="12"/>
          </p:nvPr>
        </p:nvSpPr>
        <p:spPr/>
        <p:txBody>
          <a:bodyPr/>
          <a:lstStyle/>
          <a:p>
            <a:fld id="{DFE8E65C-8FCA-1748-A5CF-98B64ECB006B}" type="slidenum">
              <a:rPr lang="nb-NO" smtClean="0"/>
              <a:t>1</a:t>
            </a:fld>
            <a:endParaRPr lang="nb-NO"/>
          </a:p>
        </p:txBody>
      </p:sp>
    </p:spTree>
    <p:extLst>
      <p:ext uri="{BB962C8B-B14F-4D97-AF65-F5344CB8AC3E}">
        <p14:creationId xmlns:p14="http://schemas.microsoft.com/office/powerpoint/2010/main" val="413585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ECE30-A4DC-3D41-AF50-A0EC70E16829}"/>
              </a:ext>
            </a:extLst>
          </p:cNvPr>
          <p:cNvSpPr>
            <a:spLocks noGrp="1"/>
          </p:cNvSpPr>
          <p:nvPr>
            <p:ph type="title"/>
          </p:nvPr>
        </p:nvSpPr>
        <p:spPr/>
        <p:txBody>
          <a:bodyPr>
            <a:normAutofit/>
          </a:bodyPr>
          <a:lstStyle/>
          <a:p>
            <a:pPr algn="ctr"/>
            <a:r>
              <a:rPr lang="nb-NO" sz="2800" b="1" u="sng" dirty="0"/>
              <a:t>OMSORGSPENGER FRA NAV.</a:t>
            </a:r>
          </a:p>
        </p:txBody>
      </p:sp>
      <p:sp>
        <p:nvSpPr>
          <p:cNvPr id="3" name="Content Placeholder 2">
            <a:extLst>
              <a:ext uri="{FF2B5EF4-FFF2-40B4-BE49-F238E27FC236}">
                <a16:creationId xmlns:a16="http://schemas.microsoft.com/office/drawing/2014/main" id="{A3385759-9482-134B-A1A0-0454CDDB5CCE}"/>
              </a:ext>
            </a:extLst>
          </p:cNvPr>
          <p:cNvSpPr>
            <a:spLocks noGrp="1"/>
          </p:cNvSpPr>
          <p:nvPr>
            <p:ph idx="1"/>
          </p:nvPr>
        </p:nvSpPr>
        <p:spPr>
          <a:xfrm>
            <a:off x="838200" y="1448790"/>
            <a:ext cx="10515600" cy="4728173"/>
          </a:xfrm>
        </p:spPr>
        <p:txBody>
          <a:bodyPr>
            <a:normAutofit/>
          </a:bodyPr>
          <a:lstStyle/>
          <a:p>
            <a:r>
              <a:rPr lang="nb-NO" sz="1800" dirty="0"/>
              <a:t>Du kan få omsorgspenger som erstatning som tapt arbeidsinntekt når barnet ditt eller barnepasseren er syk. Retten til omsorgspenger gjelder til å med det kalenderåret barnet fyller 12år. Hvis barnet er kronisk sykt eller funksjonshemmet, kan du få rett til omsorgsdager til og med det kalenderåret barnet fyller 18år.</a:t>
            </a:r>
          </a:p>
          <a:p>
            <a:endParaRPr lang="nb-NO" sz="1800" dirty="0"/>
          </a:p>
          <a:p>
            <a:r>
              <a:rPr lang="nb-NO" sz="1800" u="sng" dirty="0"/>
              <a:t>HVA KAN DU FÅ? </a:t>
            </a:r>
            <a:r>
              <a:rPr lang="nb-NO" sz="1800" dirty="0"/>
              <a:t>   Du kan få omsorgspenger i: </a:t>
            </a:r>
          </a:p>
          <a:p>
            <a:r>
              <a:rPr lang="nb-NO" sz="1800" dirty="0"/>
              <a:t>- 10 dager pr kalenderår</a:t>
            </a:r>
          </a:p>
          <a:p>
            <a:r>
              <a:rPr lang="nb-NO" sz="1800" dirty="0"/>
              <a:t>-15 dager per kalenderår hvis du har omsorg for mer enn to barn.</a:t>
            </a:r>
          </a:p>
          <a:p>
            <a:r>
              <a:rPr lang="nb-NO" sz="1800" dirty="0"/>
              <a:t>- 20 dager per kalenderår hvis du er alene om omsorgen.</a:t>
            </a:r>
          </a:p>
          <a:p>
            <a:r>
              <a:rPr lang="nb-NO" sz="1800" dirty="0"/>
              <a:t>-30 dager per kalender år hvis du er alene om omsorgen for mer enn to barn.</a:t>
            </a:r>
          </a:p>
          <a:p>
            <a:r>
              <a:rPr lang="nb-NO" sz="1800" dirty="0"/>
              <a:t>- Hvis du har et sykt eller kronisk funksjonshemmet barn og dette fører til en markert høyrere risiko for fravær, kan du i tillegg få 10 søknadsdager for hver kronisk sykt eller funksjonshemmet barn. Når du er alene om omsorgen, </a:t>
            </a:r>
            <a:r>
              <a:rPr lang="nb-NO" sz="1800" dirty="0" err="1"/>
              <a:t>dobbles</a:t>
            </a:r>
            <a:r>
              <a:rPr lang="nb-NO" sz="1800" dirty="0"/>
              <a:t> antall stønadsdager. </a:t>
            </a:r>
          </a:p>
          <a:p>
            <a:endParaRPr lang="nb-NO" sz="1800" dirty="0"/>
          </a:p>
          <a:p>
            <a:r>
              <a:rPr lang="nb-NO" sz="1800" dirty="0"/>
              <a:t>Omsorgspenger beregnes på samme måte som sykepenger og utgjør 100 prosent av sykepengegrunnlaget.</a:t>
            </a:r>
          </a:p>
        </p:txBody>
      </p:sp>
      <p:sp>
        <p:nvSpPr>
          <p:cNvPr id="4" name="Date Placeholder 3">
            <a:extLst>
              <a:ext uri="{FF2B5EF4-FFF2-40B4-BE49-F238E27FC236}">
                <a16:creationId xmlns:a16="http://schemas.microsoft.com/office/drawing/2014/main" id="{19E26958-1D57-B04D-8F9F-D63541CB920B}"/>
              </a:ext>
            </a:extLst>
          </p:cNvPr>
          <p:cNvSpPr>
            <a:spLocks noGrp="1"/>
          </p:cNvSpPr>
          <p:nvPr>
            <p:ph type="dt" sz="half" idx="10"/>
          </p:nvPr>
        </p:nvSpPr>
        <p:spPr/>
        <p:txBody>
          <a:bodyPr/>
          <a:lstStyle/>
          <a:p>
            <a:fld id="{2E3E13F6-4359-CB46-A911-9EE58C9C549E}" type="datetime1">
              <a:rPr lang="nb-NO" smtClean="0"/>
              <a:t>02.12.2020</a:t>
            </a:fld>
            <a:endParaRPr lang="nb-NO"/>
          </a:p>
        </p:txBody>
      </p:sp>
      <p:sp>
        <p:nvSpPr>
          <p:cNvPr id="5" name="Slide Number Placeholder 4">
            <a:extLst>
              <a:ext uri="{FF2B5EF4-FFF2-40B4-BE49-F238E27FC236}">
                <a16:creationId xmlns:a16="http://schemas.microsoft.com/office/drawing/2014/main" id="{F9EA7CDC-6E5A-474C-8B34-B63CFBED306A}"/>
              </a:ext>
            </a:extLst>
          </p:cNvPr>
          <p:cNvSpPr>
            <a:spLocks noGrp="1"/>
          </p:cNvSpPr>
          <p:nvPr>
            <p:ph type="sldNum" sz="quarter" idx="12"/>
          </p:nvPr>
        </p:nvSpPr>
        <p:spPr/>
        <p:txBody>
          <a:bodyPr/>
          <a:lstStyle/>
          <a:p>
            <a:fld id="{DFE8E65C-8FCA-1748-A5CF-98B64ECB006B}" type="slidenum">
              <a:rPr lang="nb-NO" smtClean="0"/>
              <a:t>10</a:t>
            </a:fld>
            <a:endParaRPr lang="nb-NO"/>
          </a:p>
        </p:txBody>
      </p:sp>
    </p:spTree>
    <p:extLst>
      <p:ext uri="{BB962C8B-B14F-4D97-AF65-F5344CB8AC3E}">
        <p14:creationId xmlns:p14="http://schemas.microsoft.com/office/powerpoint/2010/main" val="2059438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BE6E3-DE94-5040-97A7-3BCA7BEDA84C}"/>
              </a:ext>
            </a:extLst>
          </p:cNvPr>
          <p:cNvSpPr>
            <a:spLocks noGrp="1"/>
          </p:cNvSpPr>
          <p:nvPr>
            <p:ph type="title"/>
          </p:nvPr>
        </p:nvSpPr>
        <p:spPr/>
        <p:txBody>
          <a:bodyPr>
            <a:normAutofit/>
          </a:bodyPr>
          <a:lstStyle/>
          <a:p>
            <a:pPr algn="ctr"/>
            <a:r>
              <a:rPr lang="nb-NO" sz="2800" b="1" u="sng" dirty="0"/>
              <a:t>GRUNNSTØNAD FRA NAV</a:t>
            </a:r>
          </a:p>
        </p:txBody>
      </p:sp>
      <p:sp>
        <p:nvSpPr>
          <p:cNvPr id="3" name="Content Placeholder 2">
            <a:extLst>
              <a:ext uri="{FF2B5EF4-FFF2-40B4-BE49-F238E27FC236}">
                <a16:creationId xmlns:a16="http://schemas.microsoft.com/office/drawing/2014/main" id="{BE0A1922-2B3A-D043-A16B-3CC896E23EE4}"/>
              </a:ext>
            </a:extLst>
          </p:cNvPr>
          <p:cNvSpPr>
            <a:spLocks noGrp="1"/>
          </p:cNvSpPr>
          <p:nvPr>
            <p:ph idx="1"/>
          </p:nvPr>
        </p:nvSpPr>
        <p:spPr>
          <a:xfrm>
            <a:off x="838200" y="1825624"/>
            <a:ext cx="10515600" cy="4682053"/>
          </a:xfrm>
        </p:spPr>
        <p:txBody>
          <a:bodyPr>
            <a:normAutofit lnSpcReduction="10000"/>
          </a:bodyPr>
          <a:lstStyle/>
          <a:p>
            <a:r>
              <a:rPr lang="nb-NO" sz="1800" dirty="0"/>
              <a:t>Du kan få grunnstønad for å dekke helt eller </a:t>
            </a:r>
            <a:r>
              <a:rPr lang="nb-NO" sz="1800" dirty="0" err="1"/>
              <a:t>delevis</a:t>
            </a:r>
            <a:r>
              <a:rPr lang="nb-NO" sz="1800" dirty="0"/>
              <a:t>- ekstrautgifter som oppstår på grunn av sykdom, skade eller medfødt funksjonshemming.</a:t>
            </a:r>
          </a:p>
          <a:p>
            <a:endParaRPr lang="nb-NO" sz="1800" dirty="0"/>
          </a:p>
          <a:p>
            <a:r>
              <a:rPr lang="nb-NO" sz="1800" dirty="0"/>
              <a:t>Med ekstrautgifter menes utgifter som friske personer ikke har. Som utgangspunkt må ekstrautgiftene vare 2-3år eller mer for å kunne betraktes som varig. Periodevise ekstrautgifter regnes som varige dersom de er stadig tilbakevendende over lengre tid.</a:t>
            </a:r>
          </a:p>
          <a:p>
            <a:endParaRPr lang="nb-NO" sz="1800" dirty="0"/>
          </a:p>
          <a:p>
            <a:r>
              <a:rPr lang="nb-NO" sz="1800" dirty="0"/>
              <a:t>Grunnstønad blir gitt etter seks satser. Ekstra utgiftene må minst tilsvare </a:t>
            </a:r>
            <a:r>
              <a:rPr lang="nb-NO" sz="1800" dirty="0" err="1"/>
              <a:t>grunnsats</a:t>
            </a:r>
            <a:r>
              <a:rPr lang="nb-NO" sz="1800" dirty="0"/>
              <a:t> 1.</a:t>
            </a:r>
          </a:p>
          <a:p>
            <a:endParaRPr lang="nb-NO" sz="1800" dirty="0"/>
          </a:p>
          <a:p>
            <a:r>
              <a:rPr lang="nb-NO" sz="1800" dirty="0"/>
              <a:t>Enkelte diagnoser, som </a:t>
            </a:r>
            <a:r>
              <a:rPr lang="nb-NO" sz="1800" dirty="0" err="1"/>
              <a:t>foreksempel</a:t>
            </a:r>
            <a:r>
              <a:rPr lang="nb-NO" sz="1800" dirty="0"/>
              <a:t> Cøliaki, </a:t>
            </a:r>
            <a:r>
              <a:rPr lang="nb-NO" sz="1800" dirty="0" err="1"/>
              <a:t>adhd</a:t>
            </a:r>
            <a:r>
              <a:rPr lang="nb-NO" sz="1800" dirty="0"/>
              <a:t>, gir rett til grunnstønad etter fastsatte satser uten nærmere dokumentasjon av ekstra utgifter.</a:t>
            </a:r>
          </a:p>
          <a:p>
            <a:endParaRPr lang="nb-NO" sz="1800" dirty="0"/>
          </a:p>
          <a:p>
            <a:r>
              <a:rPr lang="nb-NO" sz="1800" u="sng" dirty="0"/>
              <a:t>VEDLEGG TIL SØKNAD: </a:t>
            </a:r>
          </a:p>
          <a:p>
            <a:r>
              <a:rPr lang="nb-NO" sz="1800" dirty="0"/>
              <a:t>Legeattest og dokumentasjon på utgiftene. </a:t>
            </a:r>
          </a:p>
          <a:p>
            <a:pPr marL="0" indent="0">
              <a:buNone/>
            </a:pPr>
            <a:endParaRPr lang="nb-NO" sz="1800" u="sng" dirty="0"/>
          </a:p>
        </p:txBody>
      </p:sp>
      <p:sp>
        <p:nvSpPr>
          <p:cNvPr id="4" name="Date Placeholder 3">
            <a:extLst>
              <a:ext uri="{FF2B5EF4-FFF2-40B4-BE49-F238E27FC236}">
                <a16:creationId xmlns:a16="http://schemas.microsoft.com/office/drawing/2014/main" id="{FC3DFE1B-F016-B54C-8C70-C291C71610D1}"/>
              </a:ext>
            </a:extLst>
          </p:cNvPr>
          <p:cNvSpPr>
            <a:spLocks noGrp="1"/>
          </p:cNvSpPr>
          <p:nvPr>
            <p:ph type="dt" sz="half" idx="10"/>
          </p:nvPr>
        </p:nvSpPr>
        <p:spPr/>
        <p:txBody>
          <a:bodyPr/>
          <a:lstStyle/>
          <a:p>
            <a:fld id="{276CB8B2-43AA-F34F-88E8-91DAE87D3DAB}" type="datetime1">
              <a:rPr lang="nb-NO" smtClean="0"/>
              <a:t>02.12.2020</a:t>
            </a:fld>
            <a:endParaRPr lang="nb-NO"/>
          </a:p>
        </p:txBody>
      </p:sp>
      <p:sp>
        <p:nvSpPr>
          <p:cNvPr id="5" name="Slide Number Placeholder 4">
            <a:extLst>
              <a:ext uri="{FF2B5EF4-FFF2-40B4-BE49-F238E27FC236}">
                <a16:creationId xmlns:a16="http://schemas.microsoft.com/office/drawing/2014/main" id="{4000E046-00AC-CB48-B0A1-6DA25709DA76}"/>
              </a:ext>
            </a:extLst>
          </p:cNvPr>
          <p:cNvSpPr>
            <a:spLocks noGrp="1"/>
          </p:cNvSpPr>
          <p:nvPr>
            <p:ph type="sldNum" sz="quarter" idx="12"/>
          </p:nvPr>
        </p:nvSpPr>
        <p:spPr/>
        <p:txBody>
          <a:bodyPr/>
          <a:lstStyle/>
          <a:p>
            <a:fld id="{DFE8E65C-8FCA-1748-A5CF-98B64ECB006B}" type="slidenum">
              <a:rPr lang="nb-NO" smtClean="0"/>
              <a:t>11</a:t>
            </a:fld>
            <a:endParaRPr lang="nb-NO"/>
          </a:p>
        </p:txBody>
      </p:sp>
    </p:spTree>
    <p:extLst>
      <p:ext uri="{BB962C8B-B14F-4D97-AF65-F5344CB8AC3E}">
        <p14:creationId xmlns:p14="http://schemas.microsoft.com/office/powerpoint/2010/main" val="98119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7458B-9E0C-4E43-B4F5-CA4D71121D1A}"/>
              </a:ext>
            </a:extLst>
          </p:cNvPr>
          <p:cNvSpPr>
            <a:spLocks noGrp="1"/>
          </p:cNvSpPr>
          <p:nvPr>
            <p:ph idx="1"/>
          </p:nvPr>
        </p:nvSpPr>
        <p:spPr>
          <a:xfrm>
            <a:off x="838200" y="427512"/>
            <a:ext cx="10515600" cy="5749451"/>
          </a:xfrm>
        </p:spPr>
        <p:txBody>
          <a:bodyPr>
            <a:normAutofit/>
          </a:bodyPr>
          <a:lstStyle/>
          <a:p>
            <a:pPr marL="0" indent="0">
              <a:buNone/>
            </a:pPr>
            <a:endParaRPr lang="nb-NO" sz="1800" u="sng" dirty="0"/>
          </a:p>
        </p:txBody>
      </p:sp>
      <p:graphicFrame>
        <p:nvGraphicFramePr>
          <p:cNvPr id="4" name="Table 3">
            <a:extLst>
              <a:ext uri="{FF2B5EF4-FFF2-40B4-BE49-F238E27FC236}">
                <a16:creationId xmlns:a16="http://schemas.microsoft.com/office/drawing/2014/main" id="{CC22E559-A8D0-E94E-B3B2-6C7266560653}"/>
              </a:ext>
            </a:extLst>
          </p:cNvPr>
          <p:cNvGraphicFramePr>
            <a:graphicFrameLocks noGrp="1"/>
          </p:cNvGraphicFramePr>
          <p:nvPr>
            <p:extLst>
              <p:ext uri="{D42A27DB-BD31-4B8C-83A1-F6EECF244321}">
                <p14:modId xmlns:p14="http://schemas.microsoft.com/office/powerpoint/2010/main" val="3471198366"/>
              </p:ext>
            </p:extLst>
          </p:nvPr>
        </p:nvGraphicFramePr>
        <p:xfrm>
          <a:off x="838200" y="463138"/>
          <a:ext cx="9321798" cy="2852408"/>
        </p:xfrm>
        <a:graphic>
          <a:graphicData uri="http://schemas.openxmlformats.org/drawingml/2006/table">
            <a:tbl>
              <a:tblPr firstRow="1" bandRow="1">
                <a:tableStyleId>{5C22544A-7EE6-4342-B048-85BDC9FD1C3A}</a:tableStyleId>
              </a:tblPr>
              <a:tblGrid>
                <a:gridCol w="3107266">
                  <a:extLst>
                    <a:ext uri="{9D8B030D-6E8A-4147-A177-3AD203B41FA5}">
                      <a16:colId xmlns:a16="http://schemas.microsoft.com/office/drawing/2014/main" val="3050621111"/>
                    </a:ext>
                  </a:extLst>
                </a:gridCol>
                <a:gridCol w="3107266">
                  <a:extLst>
                    <a:ext uri="{9D8B030D-6E8A-4147-A177-3AD203B41FA5}">
                      <a16:colId xmlns:a16="http://schemas.microsoft.com/office/drawing/2014/main" val="571677525"/>
                    </a:ext>
                  </a:extLst>
                </a:gridCol>
                <a:gridCol w="3107266">
                  <a:extLst>
                    <a:ext uri="{9D8B030D-6E8A-4147-A177-3AD203B41FA5}">
                      <a16:colId xmlns:a16="http://schemas.microsoft.com/office/drawing/2014/main" val="2206551974"/>
                    </a:ext>
                  </a:extLst>
                </a:gridCol>
              </a:tblGrid>
              <a:tr h="627368">
                <a:tc>
                  <a:txBody>
                    <a:bodyPr/>
                    <a:lstStyle/>
                    <a:p>
                      <a:r>
                        <a:rPr lang="nb-NO" dirty="0"/>
                        <a:t>SATS:</a:t>
                      </a:r>
                    </a:p>
                  </a:txBody>
                  <a:tcPr/>
                </a:tc>
                <a:tc>
                  <a:txBody>
                    <a:bodyPr/>
                    <a:lstStyle/>
                    <a:p>
                      <a:r>
                        <a:rPr lang="nb-NO" dirty="0"/>
                        <a:t>PER ÅR: </a:t>
                      </a:r>
                    </a:p>
                  </a:txBody>
                  <a:tcPr/>
                </a:tc>
                <a:tc>
                  <a:txBody>
                    <a:bodyPr/>
                    <a:lstStyle/>
                    <a:p>
                      <a:r>
                        <a:rPr lang="nb-NO" dirty="0"/>
                        <a:t>PER MÅNED: </a:t>
                      </a:r>
                    </a:p>
                  </a:txBody>
                  <a:tcPr/>
                </a:tc>
                <a:extLst>
                  <a:ext uri="{0D108BD9-81ED-4DB2-BD59-A6C34878D82A}">
                    <a16:rowId xmlns:a16="http://schemas.microsoft.com/office/drawing/2014/main" val="3373545335"/>
                  </a:ext>
                </a:extLst>
              </a:tr>
              <a:tr h="370840">
                <a:tc>
                  <a:txBody>
                    <a:bodyPr/>
                    <a:lstStyle/>
                    <a:p>
                      <a:r>
                        <a:rPr lang="nb-NO" dirty="0"/>
                        <a:t>1</a:t>
                      </a:r>
                    </a:p>
                  </a:txBody>
                  <a:tcPr/>
                </a:tc>
                <a:tc>
                  <a:txBody>
                    <a:bodyPr/>
                    <a:lstStyle/>
                    <a:p>
                      <a:r>
                        <a:rPr lang="nb-NO" dirty="0"/>
                        <a:t>8232 kr</a:t>
                      </a:r>
                    </a:p>
                  </a:txBody>
                  <a:tcPr/>
                </a:tc>
                <a:tc>
                  <a:txBody>
                    <a:bodyPr/>
                    <a:lstStyle/>
                    <a:p>
                      <a:r>
                        <a:rPr lang="nb-NO" dirty="0"/>
                        <a:t>686 kr</a:t>
                      </a:r>
                    </a:p>
                  </a:txBody>
                  <a:tcPr/>
                </a:tc>
                <a:extLst>
                  <a:ext uri="{0D108BD9-81ED-4DB2-BD59-A6C34878D82A}">
                    <a16:rowId xmlns:a16="http://schemas.microsoft.com/office/drawing/2014/main" val="4055601901"/>
                  </a:ext>
                </a:extLst>
              </a:tr>
              <a:tr h="370840">
                <a:tc>
                  <a:txBody>
                    <a:bodyPr/>
                    <a:lstStyle/>
                    <a:p>
                      <a:r>
                        <a:rPr lang="nb-NO" dirty="0"/>
                        <a:t>2</a:t>
                      </a:r>
                    </a:p>
                  </a:txBody>
                  <a:tcPr/>
                </a:tc>
                <a:tc>
                  <a:txBody>
                    <a:bodyPr/>
                    <a:lstStyle/>
                    <a:p>
                      <a:r>
                        <a:rPr lang="nb-NO" dirty="0"/>
                        <a:t>12 564 kr</a:t>
                      </a:r>
                    </a:p>
                  </a:txBody>
                  <a:tcPr/>
                </a:tc>
                <a:tc>
                  <a:txBody>
                    <a:bodyPr/>
                    <a:lstStyle/>
                    <a:p>
                      <a:r>
                        <a:rPr lang="nb-NO" dirty="0"/>
                        <a:t>1 047 kr</a:t>
                      </a:r>
                    </a:p>
                  </a:txBody>
                  <a:tcPr/>
                </a:tc>
                <a:extLst>
                  <a:ext uri="{0D108BD9-81ED-4DB2-BD59-A6C34878D82A}">
                    <a16:rowId xmlns:a16="http://schemas.microsoft.com/office/drawing/2014/main" val="1610361491"/>
                  </a:ext>
                </a:extLst>
              </a:tr>
              <a:tr h="370840">
                <a:tc>
                  <a:txBody>
                    <a:bodyPr/>
                    <a:lstStyle/>
                    <a:p>
                      <a:r>
                        <a:rPr lang="nb-NO" dirty="0"/>
                        <a:t>3</a:t>
                      </a:r>
                    </a:p>
                  </a:txBody>
                  <a:tcPr/>
                </a:tc>
                <a:tc>
                  <a:txBody>
                    <a:bodyPr/>
                    <a:lstStyle/>
                    <a:p>
                      <a:r>
                        <a:rPr lang="nb-NO" dirty="0"/>
                        <a:t>16 464 kr</a:t>
                      </a:r>
                    </a:p>
                  </a:txBody>
                  <a:tcPr/>
                </a:tc>
                <a:tc>
                  <a:txBody>
                    <a:bodyPr/>
                    <a:lstStyle/>
                    <a:p>
                      <a:r>
                        <a:rPr lang="nb-NO" dirty="0"/>
                        <a:t>1 372 kr</a:t>
                      </a:r>
                    </a:p>
                  </a:txBody>
                  <a:tcPr/>
                </a:tc>
                <a:extLst>
                  <a:ext uri="{0D108BD9-81ED-4DB2-BD59-A6C34878D82A}">
                    <a16:rowId xmlns:a16="http://schemas.microsoft.com/office/drawing/2014/main" val="3067636553"/>
                  </a:ext>
                </a:extLst>
              </a:tr>
              <a:tr h="370840">
                <a:tc>
                  <a:txBody>
                    <a:bodyPr/>
                    <a:lstStyle/>
                    <a:p>
                      <a:r>
                        <a:rPr lang="nb-NO" dirty="0"/>
                        <a:t>4</a:t>
                      </a:r>
                    </a:p>
                  </a:txBody>
                  <a:tcPr/>
                </a:tc>
                <a:tc>
                  <a:txBody>
                    <a:bodyPr/>
                    <a:lstStyle/>
                    <a:p>
                      <a:r>
                        <a:rPr lang="nb-NO" dirty="0"/>
                        <a:t>24 252 kr</a:t>
                      </a:r>
                    </a:p>
                  </a:txBody>
                  <a:tcPr/>
                </a:tc>
                <a:tc>
                  <a:txBody>
                    <a:bodyPr/>
                    <a:lstStyle/>
                    <a:p>
                      <a:r>
                        <a:rPr lang="nb-NO" dirty="0"/>
                        <a:t>2 021 kr</a:t>
                      </a:r>
                    </a:p>
                  </a:txBody>
                  <a:tcPr/>
                </a:tc>
                <a:extLst>
                  <a:ext uri="{0D108BD9-81ED-4DB2-BD59-A6C34878D82A}">
                    <a16:rowId xmlns:a16="http://schemas.microsoft.com/office/drawing/2014/main" val="28312179"/>
                  </a:ext>
                </a:extLst>
              </a:tr>
              <a:tr h="370840">
                <a:tc>
                  <a:txBody>
                    <a:bodyPr/>
                    <a:lstStyle/>
                    <a:p>
                      <a:r>
                        <a:rPr lang="nb-NO" dirty="0"/>
                        <a:t>5</a:t>
                      </a:r>
                    </a:p>
                  </a:txBody>
                  <a:tcPr/>
                </a:tc>
                <a:tc>
                  <a:txBody>
                    <a:bodyPr/>
                    <a:lstStyle/>
                    <a:p>
                      <a:r>
                        <a:rPr lang="nb-NO" dirty="0"/>
                        <a:t>32 868 kr</a:t>
                      </a:r>
                    </a:p>
                  </a:txBody>
                  <a:tcPr/>
                </a:tc>
                <a:tc>
                  <a:txBody>
                    <a:bodyPr/>
                    <a:lstStyle/>
                    <a:p>
                      <a:r>
                        <a:rPr lang="nb-NO" dirty="0"/>
                        <a:t>2 739 kr</a:t>
                      </a:r>
                    </a:p>
                  </a:txBody>
                  <a:tcPr/>
                </a:tc>
                <a:extLst>
                  <a:ext uri="{0D108BD9-81ED-4DB2-BD59-A6C34878D82A}">
                    <a16:rowId xmlns:a16="http://schemas.microsoft.com/office/drawing/2014/main" val="3599401996"/>
                  </a:ext>
                </a:extLst>
              </a:tr>
              <a:tr h="370840">
                <a:tc>
                  <a:txBody>
                    <a:bodyPr/>
                    <a:lstStyle/>
                    <a:p>
                      <a:r>
                        <a:rPr lang="nb-NO" dirty="0"/>
                        <a:t>6</a:t>
                      </a:r>
                    </a:p>
                  </a:txBody>
                  <a:tcPr/>
                </a:tc>
                <a:tc>
                  <a:txBody>
                    <a:bodyPr/>
                    <a:lstStyle/>
                    <a:p>
                      <a:r>
                        <a:rPr lang="nb-NO" dirty="0"/>
                        <a:t>41 052 kr </a:t>
                      </a:r>
                    </a:p>
                  </a:txBody>
                  <a:tcPr/>
                </a:tc>
                <a:tc>
                  <a:txBody>
                    <a:bodyPr/>
                    <a:lstStyle/>
                    <a:p>
                      <a:r>
                        <a:rPr lang="nb-NO" dirty="0"/>
                        <a:t>3 421 kr</a:t>
                      </a:r>
                    </a:p>
                  </a:txBody>
                  <a:tcPr/>
                </a:tc>
                <a:extLst>
                  <a:ext uri="{0D108BD9-81ED-4DB2-BD59-A6C34878D82A}">
                    <a16:rowId xmlns:a16="http://schemas.microsoft.com/office/drawing/2014/main" val="1285005317"/>
                  </a:ext>
                </a:extLst>
              </a:tr>
            </a:tbl>
          </a:graphicData>
        </a:graphic>
      </p:graphicFrame>
      <p:sp>
        <p:nvSpPr>
          <p:cNvPr id="5" name="Date Placeholder 4">
            <a:extLst>
              <a:ext uri="{FF2B5EF4-FFF2-40B4-BE49-F238E27FC236}">
                <a16:creationId xmlns:a16="http://schemas.microsoft.com/office/drawing/2014/main" id="{376EF9D1-EE88-7C4A-9004-EDB555B53553}"/>
              </a:ext>
            </a:extLst>
          </p:cNvPr>
          <p:cNvSpPr>
            <a:spLocks noGrp="1"/>
          </p:cNvSpPr>
          <p:nvPr>
            <p:ph type="dt" sz="half" idx="10"/>
          </p:nvPr>
        </p:nvSpPr>
        <p:spPr/>
        <p:txBody>
          <a:bodyPr/>
          <a:lstStyle/>
          <a:p>
            <a:fld id="{944E3B74-4CC3-414C-9477-A2CCF6BBAD97}" type="datetime1">
              <a:rPr lang="nb-NO" smtClean="0"/>
              <a:t>02.12.2020</a:t>
            </a:fld>
            <a:endParaRPr lang="nb-NO"/>
          </a:p>
        </p:txBody>
      </p:sp>
      <p:sp>
        <p:nvSpPr>
          <p:cNvPr id="6" name="Slide Number Placeholder 5">
            <a:extLst>
              <a:ext uri="{FF2B5EF4-FFF2-40B4-BE49-F238E27FC236}">
                <a16:creationId xmlns:a16="http://schemas.microsoft.com/office/drawing/2014/main" id="{AF067B1D-1E38-AC4F-8333-F94AB0012A01}"/>
              </a:ext>
            </a:extLst>
          </p:cNvPr>
          <p:cNvSpPr>
            <a:spLocks noGrp="1"/>
          </p:cNvSpPr>
          <p:nvPr>
            <p:ph type="sldNum" sz="quarter" idx="12"/>
          </p:nvPr>
        </p:nvSpPr>
        <p:spPr/>
        <p:txBody>
          <a:bodyPr/>
          <a:lstStyle/>
          <a:p>
            <a:fld id="{DFE8E65C-8FCA-1748-A5CF-98B64ECB006B}" type="slidenum">
              <a:rPr lang="nb-NO" smtClean="0"/>
              <a:t>12</a:t>
            </a:fld>
            <a:endParaRPr lang="nb-NO"/>
          </a:p>
        </p:txBody>
      </p:sp>
    </p:spTree>
    <p:extLst>
      <p:ext uri="{BB962C8B-B14F-4D97-AF65-F5344CB8AC3E}">
        <p14:creationId xmlns:p14="http://schemas.microsoft.com/office/powerpoint/2010/main" val="350663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BCC5-B044-5849-B90E-0DC5D9A08A2E}"/>
              </a:ext>
            </a:extLst>
          </p:cNvPr>
          <p:cNvSpPr>
            <a:spLocks noGrp="1"/>
          </p:cNvSpPr>
          <p:nvPr>
            <p:ph type="title"/>
          </p:nvPr>
        </p:nvSpPr>
        <p:spPr/>
        <p:txBody>
          <a:bodyPr>
            <a:normAutofit/>
          </a:bodyPr>
          <a:lstStyle/>
          <a:p>
            <a:pPr algn="ctr"/>
            <a:r>
              <a:rPr lang="nb-NO" sz="2800" b="1" u="sng" dirty="0"/>
              <a:t>HJELPESTØNAD FRA NAV</a:t>
            </a:r>
          </a:p>
        </p:txBody>
      </p:sp>
      <p:sp>
        <p:nvSpPr>
          <p:cNvPr id="3" name="Content Placeholder 2">
            <a:extLst>
              <a:ext uri="{FF2B5EF4-FFF2-40B4-BE49-F238E27FC236}">
                <a16:creationId xmlns:a16="http://schemas.microsoft.com/office/drawing/2014/main" id="{8C4745CC-4C2F-FF43-BB10-337B8E71133D}"/>
              </a:ext>
            </a:extLst>
          </p:cNvPr>
          <p:cNvSpPr>
            <a:spLocks noGrp="1"/>
          </p:cNvSpPr>
          <p:nvPr>
            <p:ph idx="1"/>
          </p:nvPr>
        </p:nvSpPr>
        <p:spPr>
          <a:xfrm>
            <a:off x="838200" y="1341912"/>
            <a:ext cx="10515600" cy="5248893"/>
          </a:xfrm>
        </p:spPr>
        <p:txBody>
          <a:bodyPr>
            <a:normAutofit/>
          </a:bodyPr>
          <a:lstStyle/>
          <a:p>
            <a:r>
              <a:rPr lang="nb-NO" sz="1800" dirty="0"/>
              <a:t>Du kan få hjelpestønad dersom du har et sørskilt behov for pleie og tilsyn på grunn av sykdom, skade eller medfødt funksjonshemming.</a:t>
            </a:r>
          </a:p>
          <a:p>
            <a:endParaRPr lang="nb-NO" sz="1800" dirty="0"/>
          </a:p>
          <a:p>
            <a:r>
              <a:rPr lang="nb-NO" sz="1800" dirty="0"/>
              <a:t>Det er en forutsetning at det er etablert et privat pleieforhold, eller at hjelpestønad setter familien i stand til å opprettholde et slikt privat pleieforhold. Når hjelpebehovet vurderes, vil det også legges vekt på behovet for stimulering, opplæring og trening som skjer i hjemmet. Hjelpebehovet må ha en varig karakter. Det må som hovedregel vare i 2-3år eller mer grunnet den medisinske tilstanden.</a:t>
            </a:r>
          </a:p>
          <a:p>
            <a:endParaRPr lang="nb-NO" sz="1800" dirty="0"/>
          </a:p>
          <a:p>
            <a:r>
              <a:rPr lang="nb-NO" sz="1800" u="sng" dirty="0"/>
              <a:t>NÅR FORELIGGER ET SÆRSKILT PLEIE OG TILSYNSBEHOV?</a:t>
            </a:r>
          </a:p>
          <a:p>
            <a:r>
              <a:rPr lang="nb-NO" sz="1800" dirty="0"/>
              <a:t>- Når evnen til å klare seg uten tilsyns svikter, både inne og ute, dag og natt.</a:t>
            </a:r>
          </a:p>
          <a:p>
            <a:r>
              <a:rPr lang="nb-NO" sz="1800" dirty="0"/>
              <a:t>- Der det er behov for hjelpe til personlig stell/ hygiene og i spisesituasjoner. </a:t>
            </a:r>
          </a:p>
          <a:p>
            <a:endParaRPr lang="nb-NO" sz="1800" dirty="0"/>
          </a:p>
          <a:p>
            <a:r>
              <a:rPr lang="nb-NO" sz="1800" u="sng" dirty="0"/>
              <a:t>HVA MENES MED PRIVATE PLEIEFORHOLD?</a:t>
            </a:r>
          </a:p>
          <a:p>
            <a:r>
              <a:rPr lang="nb-NO" sz="1800" dirty="0"/>
              <a:t>- At pleien eller tilsynet blir utført av private som for eksempel ektefelle, barn, foreldre, andre slektninger eller naboer. </a:t>
            </a:r>
          </a:p>
        </p:txBody>
      </p:sp>
      <p:sp>
        <p:nvSpPr>
          <p:cNvPr id="4" name="Date Placeholder 3">
            <a:extLst>
              <a:ext uri="{FF2B5EF4-FFF2-40B4-BE49-F238E27FC236}">
                <a16:creationId xmlns:a16="http://schemas.microsoft.com/office/drawing/2014/main" id="{7D3A33A8-6CFC-2245-8A03-E552FAD0A726}"/>
              </a:ext>
            </a:extLst>
          </p:cNvPr>
          <p:cNvSpPr>
            <a:spLocks noGrp="1"/>
          </p:cNvSpPr>
          <p:nvPr>
            <p:ph type="dt" sz="half" idx="10"/>
          </p:nvPr>
        </p:nvSpPr>
        <p:spPr/>
        <p:txBody>
          <a:bodyPr/>
          <a:lstStyle/>
          <a:p>
            <a:fld id="{F00C984D-2890-294A-AB3D-6A84D0E33F39}" type="datetime1">
              <a:rPr lang="nb-NO" smtClean="0"/>
              <a:t>02.12.2020</a:t>
            </a:fld>
            <a:endParaRPr lang="nb-NO"/>
          </a:p>
        </p:txBody>
      </p:sp>
      <p:sp>
        <p:nvSpPr>
          <p:cNvPr id="5" name="Slide Number Placeholder 4">
            <a:extLst>
              <a:ext uri="{FF2B5EF4-FFF2-40B4-BE49-F238E27FC236}">
                <a16:creationId xmlns:a16="http://schemas.microsoft.com/office/drawing/2014/main" id="{4C75A7AF-7B6F-964B-8C02-9E40F274C13D}"/>
              </a:ext>
            </a:extLst>
          </p:cNvPr>
          <p:cNvSpPr>
            <a:spLocks noGrp="1"/>
          </p:cNvSpPr>
          <p:nvPr>
            <p:ph type="sldNum" sz="quarter" idx="12"/>
          </p:nvPr>
        </p:nvSpPr>
        <p:spPr/>
        <p:txBody>
          <a:bodyPr/>
          <a:lstStyle/>
          <a:p>
            <a:fld id="{DFE8E65C-8FCA-1748-A5CF-98B64ECB006B}" type="slidenum">
              <a:rPr lang="nb-NO" smtClean="0"/>
              <a:t>13</a:t>
            </a:fld>
            <a:endParaRPr lang="nb-NO"/>
          </a:p>
        </p:txBody>
      </p:sp>
    </p:spTree>
    <p:extLst>
      <p:ext uri="{BB962C8B-B14F-4D97-AF65-F5344CB8AC3E}">
        <p14:creationId xmlns:p14="http://schemas.microsoft.com/office/powerpoint/2010/main" val="193092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CC967C-F629-DB47-B454-D168C2E1F4E0}"/>
              </a:ext>
            </a:extLst>
          </p:cNvPr>
          <p:cNvSpPr>
            <a:spLocks noGrp="1"/>
          </p:cNvSpPr>
          <p:nvPr>
            <p:ph idx="1"/>
          </p:nvPr>
        </p:nvSpPr>
        <p:spPr>
          <a:xfrm>
            <a:off x="838200" y="225631"/>
            <a:ext cx="10515600" cy="5951332"/>
          </a:xfrm>
        </p:spPr>
        <p:txBody>
          <a:bodyPr>
            <a:normAutofit/>
          </a:bodyPr>
          <a:lstStyle/>
          <a:p>
            <a:r>
              <a:rPr lang="nb-NO" sz="1800" dirty="0"/>
              <a:t>- Er pleie og tilsynsbehovet vesentlig større enn det som dekkes av ordinær hjelpestønad kan man søke om forhøyet hjelpestønad. Det er den totale arbeidsbelastningen til den som utfører pleien/ tilsynet som er avgjørende. </a:t>
            </a:r>
          </a:p>
          <a:p>
            <a:endParaRPr lang="nb-NO" sz="1800" dirty="0"/>
          </a:p>
          <a:p>
            <a:endParaRPr lang="nb-NO" sz="1800" dirty="0"/>
          </a:p>
        </p:txBody>
      </p:sp>
      <p:graphicFrame>
        <p:nvGraphicFramePr>
          <p:cNvPr id="5" name="Table 4">
            <a:extLst>
              <a:ext uri="{FF2B5EF4-FFF2-40B4-BE49-F238E27FC236}">
                <a16:creationId xmlns:a16="http://schemas.microsoft.com/office/drawing/2014/main" id="{4A5F2154-A951-0F45-85BC-47A002ABAFBF}"/>
              </a:ext>
            </a:extLst>
          </p:cNvPr>
          <p:cNvGraphicFramePr>
            <a:graphicFrameLocks noGrp="1"/>
          </p:cNvGraphicFramePr>
          <p:nvPr>
            <p:extLst>
              <p:ext uri="{D42A27DB-BD31-4B8C-83A1-F6EECF244321}">
                <p14:modId xmlns:p14="http://schemas.microsoft.com/office/powerpoint/2010/main" val="3525025182"/>
              </p:ext>
            </p:extLst>
          </p:nvPr>
        </p:nvGraphicFramePr>
        <p:xfrm>
          <a:off x="2032000" y="1341912"/>
          <a:ext cx="8127999" cy="1991975"/>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004348092"/>
                    </a:ext>
                  </a:extLst>
                </a:gridCol>
                <a:gridCol w="2709333">
                  <a:extLst>
                    <a:ext uri="{9D8B030D-6E8A-4147-A177-3AD203B41FA5}">
                      <a16:colId xmlns:a16="http://schemas.microsoft.com/office/drawing/2014/main" val="1367768860"/>
                    </a:ext>
                  </a:extLst>
                </a:gridCol>
                <a:gridCol w="2709333">
                  <a:extLst>
                    <a:ext uri="{9D8B030D-6E8A-4147-A177-3AD203B41FA5}">
                      <a16:colId xmlns:a16="http://schemas.microsoft.com/office/drawing/2014/main" val="1652228803"/>
                    </a:ext>
                  </a:extLst>
                </a:gridCol>
              </a:tblGrid>
              <a:tr h="508615">
                <a:tc>
                  <a:txBody>
                    <a:bodyPr/>
                    <a:lstStyle/>
                    <a:p>
                      <a:r>
                        <a:rPr lang="nb-NO" dirty="0"/>
                        <a:t>SATS:</a:t>
                      </a:r>
                    </a:p>
                  </a:txBody>
                  <a:tcPr/>
                </a:tc>
                <a:tc>
                  <a:txBody>
                    <a:bodyPr/>
                    <a:lstStyle/>
                    <a:p>
                      <a:r>
                        <a:rPr lang="nb-NO" dirty="0"/>
                        <a:t>PER ÅR: </a:t>
                      </a:r>
                    </a:p>
                  </a:txBody>
                  <a:tcPr/>
                </a:tc>
                <a:tc>
                  <a:txBody>
                    <a:bodyPr/>
                    <a:lstStyle/>
                    <a:p>
                      <a:r>
                        <a:rPr lang="nb-NO" dirty="0"/>
                        <a:t>PER MÅNED:</a:t>
                      </a:r>
                    </a:p>
                  </a:txBody>
                  <a:tcPr/>
                </a:tc>
                <a:extLst>
                  <a:ext uri="{0D108BD9-81ED-4DB2-BD59-A6C34878D82A}">
                    <a16:rowId xmlns:a16="http://schemas.microsoft.com/office/drawing/2014/main" val="1020424738"/>
                  </a:ext>
                </a:extLst>
              </a:tr>
              <a:tr h="370840">
                <a:tc>
                  <a:txBody>
                    <a:bodyPr/>
                    <a:lstStyle/>
                    <a:p>
                      <a:r>
                        <a:rPr lang="nb-NO" dirty="0"/>
                        <a:t>1</a:t>
                      </a:r>
                    </a:p>
                  </a:txBody>
                  <a:tcPr/>
                </a:tc>
                <a:tc>
                  <a:txBody>
                    <a:bodyPr/>
                    <a:lstStyle/>
                    <a:p>
                      <a:r>
                        <a:rPr lang="nb-NO" dirty="0"/>
                        <a:t>14 748 KR </a:t>
                      </a:r>
                    </a:p>
                  </a:txBody>
                  <a:tcPr/>
                </a:tc>
                <a:tc>
                  <a:txBody>
                    <a:bodyPr/>
                    <a:lstStyle/>
                    <a:p>
                      <a:r>
                        <a:rPr lang="nb-NO" dirty="0"/>
                        <a:t>1229 KR</a:t>
                      </a:r>
                    </a:p>
                  </a:txBody>
                  <a:tcPr/>
                </a:tc>
                <a:extLst>
                  <a:ext uri="{0D108BD9-81ED-4DB2-BD59-A6C34878D82A}">
                    <a16:rowId xmlns:a16="http://schemas.microsoft.com/office/drawing/2014/main" val="3289956243"/>
                  </a:ext>
                </a:extLst>
              </a:tr>
              <a:tr h="370840">
                <a:tc>
                  <a:txBody>
                    <a:bodyPr/>
                    <a:lstStyle/>
                    <a:p>
                      <a:r>
                        <a:rPr lang="nb-NO" dirty="0"/>
                        <a:t>2</a:t>
                      </a:r>
                    </a:p>
                  </a:txBody>
                  <a:tcPr/>
                </a:tc>
                <a:tc>
                  <a:txBody>
                    <a:bodyPr/>
                    <a:lstStyle/>
                    <a:p>
                      <a:r>
                        <a:rPr lang="nb-NO" dirty="0"/>
                        <a:t>29 496 KR</a:t>
                      </a:r>
                    </a:p>
                  </a:txBody>
                  <a:tcPr/>
                </a:tc>
                <a:tc>
                  <a:txBody>
                    <a:bodyPr/>
                    <a:lstStyle/>
                    <a:p>
                      <a:r>
                        <a:rPr lang="nb-NO" dirty="0"/>
                        <a:t>2 458 KR</a:t>
                      </a:r>
                    </a:p>
                  </a:txBody>
                  <a:tcPr/>
                </a:tc>
                <a:extLst>
                  <a:ext uri="{0D108BD9-81ED-4DB2-BD59-A6C34878D82A}">
                    <a16:rowId xmlns:a16="http://schemas.microsoft.com/office/drawing/2014/main" val="2851976494"/>
                  </a:ext>
                </a:extLst>
              </a:tr>
              <a:tr h="370840">
                <a:tc>
                  <a:txBody>
                    <a:bodyPr/>
                    <a:lstStyle/>
                    <a:p>
                      <a:r>
                        <a:rPr lang="nb-NO" dirty="0"/>
                        <a:t>3</a:t>
                      </a:r>
                    </a:p>
                  </a:txBody>
                  <a:tcPr/>
                </a:tc>
                <a:tc>
                  <a:txBody>
                    <a:bodyPr/>
                    <a:lstStyle/>
                    <a:p>
                      <a:r>
                        <a:rPr lang="nb-NO" dirty="0"/>
                        <a:t>58 992 KR</a:t>
                      </a:r>
                    </a:p>
                  </a:txBody>
                  <a:tcPr/>
                </a:tc>
                <a:tc>
                  <a:txBody>
                    <a:bodyPr/>
                    <a:lstStyle/>
                    <a:p>
                      <a:r>
                        <a:rPr lang="nb-NO" dirty="0"/>
                        <a:t>4 916 KR</a:t>
                      </a:r>
                    </a:p>
                  </a:txBody>
                  <a:tcPr/>
                </a:tc>
                <a:extLst>
                  <a:ext uri="{0D108BD9-81ED-4DB2-BD59-A6C34878D82A}">
                    <a16:rowId xmlns:a16="http://schemas.microsoft.com/office/drawing/2014/main" val="1296192414"/>
                  </a:ext>
                </a:extLst>
              </a:tr>
              <a:tr h="370840">
                <a:tc>
                  <a:txBody>
                    <a:bodyPr/>
                    <a:lstStyle/>
                    <a:p>
                      <a:r>
                        <a:rPr lang="nb-NO" dirty="0"/>
                        <a:t>4</a:t>
                      </a:r>
                    </a:p>
                  </a:txBody>
                  <a:tcPr/>
                </a:tc>
                <a:tc>
                  <a:txBody>
                    <a:bodyPr/>
                    <a:lstStyle/>
                    <a:p>
                      <a:r>
                        <a:rPr lang="nb-NO" dirty="0"/>
                        <a:t>88 488 KR</a:t>
                      </a:r>
                    </a:p>
                  </a:txBody>
                  <a:tcPr/>
                </a:tc>
                <a:tc>
                  <a:txBody>
                    <a:bodyPr/>
                    <a:lstStyle/>
                    <a:p>
                      <a:r>
                        <a:rPr lang="nb-NO" dirty="0"/>
                        <a:t>7 374 KR</a:t>
                      </a:r>
                    </a:p>
                  </a:txBody>
                  <a:tcPr/>
                </a:tc>
                <a:extLst>
                  <a:ext uri="{0D108BD9-81ED-4DB2-BD59-A6C34878D82A}">
                    <a16:rowId xmlns:a16="http://schemas.microsoft.com/office/drawing/2014/main" val="3899378146"/>
                  </a:ext>
                </a:extLst>
              </a:tr>
            </a:tbl>
          </a:graphicData>
        </a:graphic>
      </p:graphicFrame>
      <p:sp>
        <p:nvSpPr>
          <p:cNvPr id="6" name="Date Placeholder 5">
            <a:extLst>
              <a:ext uri="{FF2B5EF4-FFF2-40B4-BE49-F238E27FC236}">
                <a16:creationId xmlns:a16="http://schemas.microsoft.com/office/drawing/2014/main" id="{D2441C1C-3882-EA4E-B7EA-494313FDCBA1}"/>
              </a:ext>
            </a:extLst>
          </p:cNvPr>
          <p:cNvSpPr>
            <a:spLocks noGrp="1"/>
          </p:cNvSpPr>
          <p:nvPr>
            <p:ph type="dt" sz="half" idx="10"/>
          </p:nvPr>
        </p:nvSpPr>
        <p:spPr/>
        <p:txBody>
          <a:bodyPr/>
          <a:lstStyle/>
          <a:p>
            <a:fld id="{387DECF3-5E72-3D47-B7DD-6D9D5850CE9F}" type="datetime1">
              <a:rPr lang="nb-NO" smtClean="0"/>
              <a:t>02.12.2020</a:t>
            </a:fld>
            <a:endParaRPr lang="nb-NO"/>
          </a:p>
        </p:txBody>
      </p:sp>
      <p:sp>
        <p:nvSpPr>
          <p:cNvPr id="7" name="Slide Number Placeholder 6">
            <a:extLst>
              <a:ext uri="{FF2B5EF4-FFF2-40B4-BE49-F238E27FC236}">
                <a16:creationId xmlns:a16="http://schemas.microsoft.com/office/drawing/2014/main" id="{7005A0E2-4307-D341-AE23-FBB0437AB835}"/>
              </a:ext>
            </a:extLst>
          </p:cNvPr>
          <p:cNvSpPr>
            <a:spLocks noGrp="1"/>
          </p:cNvSpPr>
          <p:nvPr>
            <p:ph type="sldNum" sz="quarter" idx="12"/>
          </p:nvPr>
        </p:nvSpPr>
        <p:spPr/>
        <p:txBody>
          <a:bodyPr/>
          <a:lstStyle/>
          <a:p>
            <a:fld id="{DFE8E65C-8FCA-1748-A5CF-98B64ECB006B}" type="slidenum">
              <a:rPr lang="nb-NO" smtClean="0"/>
              <a:t>14</a:t>
            </a:fld>
            <a:endParaRPr lang="nb-NO"/>
          </a:p>
        </p:txBody>
      </p:sp>
    </p:spTree>
    <p:extLst>
      <p:ext uri="{BB962C8B-B14F-4D97-AF65-F5344CB8AC3E}">
        <p14:creationId xmlns:p14="http://schemas.microsoft.com/office/powerpoint/2010/main" val="2926070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E70B-3D2E-434A-AD8D-EDD781253B6A}"/>
              </a:ext>
            </a:extLst>
          </p:cNvPr>
          <p:cNvSpPr>
            <a:spLocks noGrp="1"/>
          </p:cNvSpPr>
          <p:nvPr>
            <p:ph type="title"/>
          </p:nvPr>
        </p:nvSpPr>
        <p:spPr/>
        <p:txBody>
          <a:bodyPr>
            <a:normAutofit/>
          </a:bodyPr>
          <a:lstStyle/>
          <a:p>
            <a:pPr algn="ctr"/>
            <a:r>
              <a:rPr lang="nb-NO" sz="2800" b="1" u="sng" dirty="0"/>
              <a:t>OMSORGSLØNN FRA KOMMUNEN </a:t>
            </a:r>
          </a:p>
        </p:txBody>
      </p:sp>
      <p:sp>
        <p:nvSpPr>
          <p:cNvPr id="3" name="Content Placeholder 2">
            <a:extLst>
              <a:ext uri="{FF2B5EF4-FFF2-40B4-BE49-F238E27FC236}">
                <a16:creationId xmlns:a16="http://schemas.microsoft.com/office/drawing/2014/main" id="{F19729D1-976E-A148-8DDD-C1BA22909E1F}"/>
              </a:ext>
            </a:extLst>
          </p:cNvPr>
          <p:cNvSpPr>
            <a:spLocks noGrp="1"/>
          </p:cNvSpPr>
          <p:nvPr>
            <p:ph idx="1"/>
          </p:nvPr>
        </p:nvSpPr>
        <p:spPr>
          <a:xfrm>
            <a:off x="838200" y="1436914"/>
            <a:ext cx="10515600" cy="5284520"/>
          </a:xfrm>
        </p:spPr>
        <p:txBody>
          <a:bodyPr>
            <a:normAutofit/>
          </a:bodyPr>
          <a:lstStyle/>
          <a:p>
            <a:r>
              <a:rPr lang="nb-NO" sz="1800" dirty="0"/>
              <a:t>Omsorgslønn kan gis til privatpersoner som har et særlig tyngende omsorgsarbeid i hjemmet. Omsorgslønn skal gjøre det mulig for private omsorgspersoner å opprettholde omsorgsarbeidet for sine nærmeste.</a:t>
            </a:r>
          </a:p>
          <a:p>
            <a:endParaRPr lang="nb-NO" sz="1800" dirty="0"/>
          </a:p>
          <a:p>
            <a:r>
              <a:rPr lang="nb-NO" sz="1800" dirty="0"/>
              <a:t>Fast beløp hver måned som en godtgjørelse for noen av timene som blir brukt på pleie og omsorgsarbeid i hjemmet. Ved innvilgelse og fastsettelse av omsorgslønn er det personens ekstra pleiebehov og dermed mengden av ekstra arbeidet som vurderes.</a:t>
            </a:r>
          </a:p>
          <a:p>
            <a:endParaRPr lang="nb-NO" sz="1800" dirty="0"/>
          </a:p>
          <a:p>
            <a:r>
              <a:rPr lang="nb-NO" sz="1800" dirty="0"/>
              <a:t>Ordningen finansieres og administreres av den enkelte kommune som avgjør både om omsorgslønn skal gis, hvor mange timer som skal gis og fastsetter timesatsen. Kommunen kan tilby andre tjenester for å dekke hjelpebehovet. </a:t>
            </a:r>
          </a:p>
          <a:p>
            <a:endParaRPr lang="nb-NO" sz="1800" dirty="0"/>
          </a:p>
          <a:p>
            <a:r>
              <a:rPr lang="nb-NO" sz="1800" dirty="0"/>
              <a:t>Kommunen kan kreve at man først søker nav om hjelpestønad før søknad om omsorgslønn blir behandlet, men det er ingen forutsetning for å få omsorgslønn at en søker om hjelpestønad blir innvilget.</a:t>
            </a:r>
          </a:p>
        </p:txBody>
      </p:sp>
      <p:sp>
        <p:nvSpPr>
          <p:cNvPr id="4" name="Date Placeholder 3">
            <a:extLst>
              <a:ext uri="{FF2B5EF4-FFF2-40B4-BE49-F238E27FC236}">
                <a16:creationId xmlns:a16="http://schemas.microsoft.com/office/drawing/2014/main" id="{0E812A06-6292-A242-8BFF-D0F45523E18B}"/>
              </a:ext>
            </a:extLst>
          </p:cNvPr>
          <p:cNvSpPr>
            <a:spLocks noGrp="1"/>
          </p:cNvSpPr>
          <p:nvPr>
            <p:ph type="dt" sz="half" idx="10"/>
          </p:nvPr>
        </p:nvSpPr>
        <p:spPr/>
        <p:txBody>
          <a:bodyPr/>
          <a:lstStyle/>
          <a:p>
            <a:fld id="{199E0BD6-0D46-594E-8663-0A41B4566647}" type="datetime1">
              <a:rPr lang="nb-NO" smtClean="0"/>
              <a:t>02.12.2020</a:t>
            </a:fld>
            <a:endParaRPr lang="nb-NO"/>
          </a:p>
        </p:txBody>
      </p:sp>
      <p:sp>
        <p:nvSpPr>
          <p:cNvPr id="5" name="Slide Number Placeholder 4">
            <a:extLst>
              <a:ext uri="{FF2B5EF4-FFF2-40B4-BE49-F238E27FC236}">
                <a16:creationId xmlns:a16="http://schemas.microsoft.com/office/drawing/2014/main" id="{7AB43038-84DB-B743-8881-54C668C8F9BD}"/>
              </a:ext>
            </a:extLst>
          </p:cNvPr>
          <p:cNvSpPr>
            <a:spLocks noGrp="1"/>
          </p:cNvSpPr>
          <p:nvPr>
            <p:ph type="sldNum" sz="quarter" idx="12"/>
          </p:nvPr>
        </p:nvSpPr>
        <p:spPr/>
        <p:txBody>
          <a:bodyPr/>
          <a:lstStyle/>
          <a:p>
            <a:fld id="{DFE8E65C-8FCA-1748-A5CF-98B64ECB006B}" type="slidenum">
              <a:rPr lang="nb-NO" smtClean="0"/>
              <a:t>15</a:t>
            </a:fld>
            <a:endParaRPr lang="nb-NO"/>
          </a:p>
        </p:txBody>
      </p:sp>
    </p:spTree>
    <p:extLst>
      <p:ext uri="{BB962C8B-B14F-4D97-AF65-F5344CB8AC3E}">
        <p14:creationId xmlns:p14="http://schemas.microsoft.com/office/powerpoint/2010/main" val="1044842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7D044-02BA-9C42-A528-6E18E3CF1176}"/>
              </a:ext>
            </a:extLst>
          </p:cNvPr>
          <p:cNvSpPr>
            <a:spLocks noGrp="1"/>
          </p:cNvSpPr>
          <p:nvPr>
            <p:ph type="title"/>
          </p:nvPr>
        </p:nvSpPr>
        <p:spPr/>
        <p:txBody>
          <a:bodyPr>
            <a:normAutofit/>
          </a:bodyPr>
          <a:lstStyle/>
          <a:p>
            <a:pPr algn="ctr"/>
            <a:r>
              <a:rPr lang="nb-NO" sz="2800" b="1" u="sng" dirty="0"/>
              <a:t>OPPLÆRINGSPENGER FRA NAV</a:t>
            </a:r>
          </a:p>
        </p:txBody>
      </p:sp>
      <p:sp>
        <p:nvSpPr>
          <p:cNvPr id="3" name="Content Placeholder 2">
            <a:extLst>
              <a:ext uri="{FF2B5EF4-FFF2-40B4-BE49-F238E27FC236}">
                <a16:creationId xmlns:a16="http://schemas.microsoft.com/office/drawing/2014/main" id="{64DEEE54-2B65-DA4C-BF08-BEC493FCC42E}"/>
              </a:ext>
            </a:extLst>
          </p:cNvPr>
          <p:cNvSpPr>
            <a:spLocks noGrp="1"/>
          </p:cNvSpPr>
          <p:nvPr>
            <p:ph idx="1"/>
          </p:nvPr>
        </p:nvSpPr>
        <p:spPr>
          <a:xfrm>
            <a:off x="838200" y="1484416"/>
            <a:ext cx="10515600" cy="4692547"/>
          </a:xfrm>
        </p:spPr>
        <p:txBody>
          <a:bodyPr>
            <a:normAutofit/>
          </a:bodyPr>
          <a:lstStyle/>
          <a:p>
            <a:r>
              <a:rPr lang="nb-NO" sz="1800" dirty="0"/>
              <a:t>Kompensasjon for bortfall av arbeidsinntekt ved deltakelse på kurs eller annen opplæring som er nødvendig for å kunne ta seg av og behandle et langvarig sykt eller funksjonshemmet barn som du har omsorgen for.</a:t>
            </a:r>
          </a:p>
          <a:p>
            <a:endParaRPr lang="nb-NO" sz="1800" dirty="0"/>
          </a:p>
          <a:p>
            <a:r>
              <a:rPr lang="nb-NO" sz="1800" dirty="0"/>
              <a:t>Beregnes på samme måte som sykepenger og utgjør 100 prosent av sykepengegrunnlaget. Arbeidsgiver kan forskuttere opplæringspengene og kreve refusjon fra nav. Ingen arbeidsgiverperiode. Feriepenger for de tolv første ukene med opplæringspenger.</a:t>
            </a:r>
          </a:p>
          <a:p>
            <a:endParaRPr lang="nb-NO" sz="1800" dirty="0"/>
          </a:p>
          <a:p>
            <a:r>
              <a:rPr lang="nb-NO" sz="1800" dirty="0"/>
              <a:t>Ved behov kan flere omsorgspersoner få opplæringspenger samtidig. Du kan også få opplæringspenger etter at barnet er fylt 18år. </a:t>
            </a:r>
          </a:p>
          <a:p>
            <a:endParaRPr lang="nb-NO" sz="1800" dirty="0"/>
          </a:p>
          <a:p>
            <a:r>
              <a:rPr lang="nb-NO" sz="1800" dirty="0"/>
              <a:t>Selvstendig næringsdrivende har også rett på opplæringspenger.</a:t>
            </a:r>
          </a:p>
        </p:txBody>
      </p:sp>
      <p:sp>
        <p:nvSpPr>
          <p:cNvPr id="4" name="Date Placeholder 3">
            <a:extLst>
              <a:ext uri="{FF2B5EF4-FFF2-40B4-BE49-F238E27FC236}">
                <a16:creationId xmlns:a16="http://schemas.microsoft.com/office/drawing/2014/main" id="{F0C36B29-9DBB-FD46-967D-30595608E74D}"/>
              </a:ext>
            </a:extLst>
          </p:cNvPr>
          <p:cNvSpPr>
            <a:spLocks noGrp="1"/>
          </p:cNvSpPr>
          <p:nvPr>
            <p:ph type="dt" sz="half" idx="10"/>
          </p:nvPr>
        </p:nvSpPr>
        <p:spPr/>
        <p:txBody>
          <a:bodyPr/>
          <a:lstStyle/>
          <a:p>
            <a:fld id="{6920AAE8-C85D-0E43-934C-6D13249A7EF1}" type="datetime1">
              <a:rPr lang="nb-NO" smtClean="0"/>
              <a:t>02.12.2020</a:t>
            </a:fld>
            <a:endParaRPr lang="nb-NO"/>
          </a:p>
        </p:txBody>
      </p:sp>
      <p:sp>
        <p:nvSpPr>
          <p:cNvPr id="5" name="Slide Number Placeholder 4">
            <a:extLst>
              <a:ext uri="{FF2B5EF4-FFF2-40B4-BE49-F238E27FC236}">
                <a16:creationId xmlns:a16="http://schemas.microsoft.com/office/drawing/2014/main" id="{80C242C0-B963-4343-BEEA-A4E742EB1D45}"/>
              </a:ext>
            </a:extLst>
          </p:cNvPr>
          <p:cNvSpPr>
            <a:spLocks noGrp="1"/>
          </p:cNvSpPr>
          <p:nvPr>
            <p:ph type="sldNum" sz="quarter" idx="12"/>
          </p:nvPr>
        </p:nvSpPr>
        <p:spPr/>
        <p:txBody>
          <a:bodyPr/>
          <a:lstStyle/>
          <a:p>
            <a:fld id="{DFE8E65C-8FCA-1748-A5CF-98B64ECB006B}" type="slidenum">
              <a:rPr lang="nb-NO" smtClean="0"/>
              <a:t>16</a:t>
            </a:fld>
            <a:endParaRPr lang="nb-NO"/>
          </a:p>
        </p:txBody>
      </p:sp>
    </p:spTree>
    <p:extLst>
      <p:ext uri="{BB962C8B-B14F-4D97-AF65-F5344CB8AC3E}">
        <p14:creationId xmlns:p14="http://schemas.microsoft.com/office/powerpoint/2010/main" val="242908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663B4-0847-7E4B-B942-68FA6981C7A4}"/>
              </a:ext>
            </a:extLst>
          </p:cNvPr>
          <p:cNvSpPr>
            <a:spLocks noGrp="1"/>
          </p:cNvSpPr>
          <p:nvPr>
            <p:ph type="title"/>
          </p:nvPr>
        </p:nvSpPr>
        <p:spPr/>
        <p:txBody>
          <a:bodyPr>
            <a:normAutofit/>
          </a:bodyPr>
          <a:lstStyle/>
          <a:p>
            <a:pPr algn="ctr"/>
            <a:r>
              <a:rPr lang="nb-NO" sz="2800" b="1" u="sng" dirty="0"/>
              <a:t>LEGAT</a:t>
            </a:r>
          </a:p>
        </p:txBody>
      </p:sp>
      <p:sp>
        <p:nvSpPr>
          <p:cNvPr id="3" name="Content Placeholder 2">
            <a:extLst>
              <a:ext uri="{FF2B5EF4-FFF2-40B4-BE49-F238E27FC236}">
                <a16:creationId xmlns:a16="http://schemas.microsoft.com/office/drawing/2014/main" id="{6686848C-31A8-934B-971D-57207DEA0A57}"/>
              </a:ext>
            </a:extLst>
          </p:cNvPr>
          <p:cNvSpPr>
            <a:spLocks noGrp="1"/>
          </p:cNvSpPr>
          <p:nvPr>
            <p:ph idx="1"/>
          </p:nvPr>
        </p:nvSpPr>
        <p:spPr>
          <a:xfrm>
            <a:off x="838200" y="1306286"/>
            <a:ext cx="10515600" cy="5248893"/>
          </a:xfrm>
        </p:spPr>
        <p:txBody>
          <a:bodyPr>
            <a:normAutofit/>
          </a:bodyPr>
          <a:lstStyle/>
          <a:p>
            <a:r>
              <a:rPr lang="nb-NO" sz="1800" dirty="0"/>
              <a:t>Pengegave som deles ut til personer som fyller bestemte kriterier. Ofte deles legater ut av stiftelser, men hvem som helst kan egentlig dele ut et legat.</a:t>
            </a:r>
          </a:p>
          <a:p>
            <a:endParaRPr lang="nb-NO" sz="1800" dirty="0"/>
          </a:p>
          <a:p>
            <a:r>
              <a:rPr lang="nb-NO" sz="1800" dirty="0"/>
              <a:t>Det finnes legater for mange ulike formål. Eksempel: stiftelsen </a:t>
            </a:r>
            <a:r>
              <a:rPr lang="nb-NO" sz="1800" dirty="0" err="1"/>
              <a:t>Chatrine</a:t>
            </a:r>
            <a:r>
              <a:rPr lang="nb-NO" sz="1800" dirty="0"/>
              <a:t> og Nils Hals` legat for funksjonshemmede.  Formål å yte hjelp til fysisk funksjonshemmede enkelt divider, </a:t>
            </a:r>
            <a:r>
              <a:rPr lang="nb-NO" sz="1800" dirty="0" err="1"/>
              <a:t>fortrinnvis</a:t>
            </a:r>
            <a:r>
              <a:rPr lang="nb-NO" sz="1800" dirty="0"/>
              <a:t> på områder hvor det offentlige ikke yter bidrag,  eksempel til spesial utstyr eller utdanning.</a:t>
            </a:r>
          </a:p>
          <a:p>
            <a:endParaRPr lang="nb-NO" sz="1800" dirty="0"/>
          </a:p>
          <a:p>
            <a:r>
              <a:rPr lang="nb-NO" sz="1800" dirty="0"/>
              <a:t>Legat </a:t>
            </a:r>
            <a:r>
              <a:rPr lang="nb-NO" sz="1800" dirty="0" err="1"/>
              <a:t>kåndboken</a:t>
            </a:r>
            <a:r>
              <a:rPr lang="nb-NO" sz="1800" dirty="0"/>
              <a:t> utgis hvert år:</a:t>
            </a:r>
          </a:p>
          <a:p>
            <a:r>
              <a:rPr lang="nb-NO" sz="1800" dirty="0"/>
              <a:t>Kan kjøpes, lånes på bibliotek eller gå inn på:  </a:t>
            </a:r>
          </a:p>
          <a:p>
            <a:r>
              <a:rPr lang="nb-NO" sz="1800" dirty="0" err="1"/>
              <a:t>Legathandboken.no</a:t>
            </a:r>
            <a:r>
              <a:rPr lang="nb-NO" sz="1800" dirty="0"/>
              <a:t> </a:t>
            </a:r>
          </a:p>
          <a:p>
            <a:r>
              <a:rPr lang="nb-NO" sz="1800" dirty="0" err="1"/>
              <a:t>Legatsiden.no</a:t>
            </a:r>
            <a:endParaRPr lang="nb-NO" sz="1800" dirty="0"/>
          </a:p>
          <a:p>
            <a:endParaRPr lang="nb-NO" sz="1800" dirty="0"/>
          </a:p>
          <a:p>
            <a:r>
              <a:rPr lang="nb-NO" sz="1800" dirty="0"/>
              <a:t>Det er mulig å søke på samme legat hver år, og på flere legater samtidig.</a:t>
            </a:r>
          </a:p>
          <a:p>
            <a:r>
              <a:rPr lang="nb-NO" sz="1800" u="sng" dirty="0"/>
              <a:t>SØKNAD:</a:t>
            </a:r>
            <a:r>
              <a:rPr lang="nb-NO" sz="1800" dirty="0"/>
              <a:t> Legeattest hvor funksjonshemning beskrives, konkret angis hva det søkes om og hvilke beløp det gjelder.</a:t>
            </a:r>
            <a:endParaRPr lang="nb-NO" sz="1800" u="sng" dirty="0"/>
          </a:p>
        </p:txBody>
      </p:sp>
      <p:sp>
        <p:nvSpPr>
          <p:cNvPr id="4" name="Date Placeholder 3">
            <a:extLst>
              <a:ext uri="{FF2B5EF4-FFF2-40B4-BE49-F238E27FC236}">
                <a16:creationId xmlns:a16="http://schemas.microsoft.com/office/drawing/2014/main" id="{CEA10052-7DD8-D349-A913-A5EC127167FC}"/>
              </a:ext>
            </a:extLst>
          </p:cNvPr>
          <p:cNvSpPr>
            <a:spLocks noGrp="1"/>
          </p:cNvSpPr>
          <p:nvPr>
            <p:ph type="dt" sz="half" idx="10"/>
          </p:nvPr>
        </p:nvSpPr>
        <p:spPr/>
        <p:txBody>
          <a:bodyPr/>
          <a:lstStyle/>
          <a:p>
            <a:fld id="{B4439ED8-08F8-0847-94EA-261BD072FC81}" type="datetime1">
              <a:rPr lang="nb-NO" smtClean="0"/>
              <a:t>02.12.2020</a:t>
            </a:fld>
            <a:endParaRPr lang="nb-NO"/>
          </a:p>
        </p:txBody>
      </p:sp>
      <p:sp>
        <p:nvSpPr>
          <p:cNvPr id="5" name="Slide Number Placeholder 4">
            <a:extLst>
              <a:ext uri="{FF2B5EF4-FFF2-40B4-BE49-F238E27FC236}">
                <a16:creationId xmlns:a16="http://schemas.microsoft.com/office/drawing/2014/main" id="{B8A851C0-4325-E646-907F-5A2245D628B8}"/>
              </a:ext>
            </a:extLst>
          </p:cNvPr>
          <p:cNvSpPr>
            <a:spLocks noGrp="1"/>
          </p:cNvSpPr>
          <p:nvPr>
            <p:ph type="sldNum" sz="quarter" idx="12"/>
          </p:nvPr>
        </p:nvSpPr>
        <p:spPr/>
        <p:txBody>
          <a:bodyPr/>
          <a:lstStyle/>
          <a:p>
            <a:fld id="{DFE8E65C-8FCA-1748-A5CF-98B64ECB006B}" type="slidenum">
              <a:rPr lang="nb-NO" smtClean="0"/>
              <a:t>17</a:t>
            </a:fld>
            <a:endParaRPr lang="nb-NO"/>
          </a:p>
        </p:txBody>
      </p:sp>
    </p:spTree>
    <p:extLst>
      <p:ext uri="{BB962C8B-B14F-4D97-AF65-F5344CB8AC3E}">
        <p14:creationId xmlns:p14="http://schemas.microsoft.com/office/powerpoint/2010/main" val="279597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F7BED-F9FC-4E41-ADBB-00CBEC66BAA4}"/>
              </a:ext>
            </a:extLst>
          </p:cNvPr>
          <p:cNvSpPr>
            <a:spLocks noGrp="1"/>
          </p:cNvSpPr>
          <p:nvPr>
            <p:ph type="title"/>
          </p:nvPr>
        </p:nvSpPr>
        <p:spPr/>
        <p:txBody>
          <a:bodyPr>
            <a:normAutofit/>
          </a:bodyPr>
          <a:lstStyle/>
          <a:p>
            <a:pPr algn="ctr"/>
            <a:r>
              <a:rPr lang="nb-NO" sz="2800" b="1" u="sng" dirty="0"/>
              <a:t>OMBYGGING AV BOLIG (Nav/husbanken)</a:t>
            </a:r>
          </a:p>
        </p:txBody>
      </p:sp>
      <p:sp>
        <p:nvSpPr>
          <p:cNvPr id="3" name="Content Placeholder 2">
            <a:extLst>
              <a:ext uri="{FF2B5EF4-FFF2-40B4-BE49-F238E27FC236}">
                <a16:creationId xmlns:a16="http://schemas.microsoft.com/office/drawing/2014/main" id="{9CCF3BD8-8B1F-C745-A601-7F7EB8BF104F}"/>
              </a:ext>
            </a:extLst>
          </p:cNvPr>
          <p:cNvSpPr>
            <a:spLocks noGrp="1"/>
          </p:cNvSpPr>
          <p:nvPr>
            <p:ph idx="1"/>
          </p:nvPr>
        </p:nvSpPr>
        <p:spPr>
          <a:xfrm>
            <a:off x="838200" y="1353787"/>
            <a:ext cx="10515600" cy="5165766"/>
          </a:xfrm>
        </p:spPr>
        <p:txBody>
          <a:bodyPr>
            <a:normAutofit/>
          </a:bodyPr>
          <a:lstStyle/>
          <a:p>
            <a:r>
              <a:rPr lang="nb-NO" sz="1800" dirty="0"/>
              <a:t>Husbanken kan bidra med lån og tilskudd både ved ny bolig og ved ombygging av eksisterende bolig.</a:t>
            </a:r>
          </a:p>
          <a:p>
            <a:r>
              <a:rPr lang="nb-NO" sz="1800" dirty="0"/>
              <a:t>Nav hjelpemiddelsentralen kan kun bidra med tilskudd ved ombygging av eksisterende bolig, hvor det allerede bor en person med nedsatt funksjonsevne. </a:t>
            </a:r>
          </a:p>
          <a:p>
            <a:endParaRPr lang="nb-NO" sz="1800" dirty="0"/>
          </a:p>
          <a:p>
            <a:r>
              <a:rPr lang="nb-NO" sz="1800" u="sng" dirty="0"/>
              <a:t>TILSKUDD I STEDE FOR HEIS OG/ELLER RAMPE:</a:t>
            </a:r>
          </a:p>
          <a:p>
            <a:r>
              <a:rPr lang="nb-NO" sz="1800" dirty="0"/>
              <a:t>Tilskudd gir ofte bedre og varige løsninger enn utlån av hjelpemidler. Tilskudd gir mulighet for å få alle rom på ett plan og endre inngangspartiet til boligen og garasjen.</a:t>
            </a:r>
          </a:p>
          <a:p>
            <a:endParaRPr lang="nb-NO" sz="1800" dirty="0"/>
          </a:p>
          <a:p>
            <a:r>
              <a:rPr lang="nb-NO" sz="1800" u="sng" dirty="0"/>
              <a:t>HJELPEMIDLER OG TILPASNINGER I BOLIG:</a:t>
            </a:r>
          </a:p>
          <a:p>
            <a:r>
              <a:rPr lang="nb-NO" sz="1800" dirty="0"/>
              <a:t>Hvis du har en vesentlig og varig funksjonsnedsettelse kan tilpasning og hjelpemidler gjøre deg mer selvhjulpen og </a:t>
            </a:r>
            <a:r>
              <a:rPr lang="nb-NO" sz="1800" dirty="0" err="1"/>
              <a:t>istand</a:t>
            </a:r>
            <a:r>
              <a:rPr lang="nb-NO" sz="1800" dirty="0"/>
              <a:t> til å bli boende hjemme. </a:t>
            </a:r>
          </a:p>
          <a:p>
            <a:r>
              <a:rPr lang="nb-NO" sz="1800" dirty="0"/>
              <a:t>Har du varig (over 2år) og vesentlig nedsatt funksjonsevne på grunn av sykdom, skade eller lyte kan du få stønad til tilpasning og hjelpemidler fra folketrygden. Hjelpemidlet må vøre nødvendig og hensiktsmessig for at du skal:</a:t>
            </a:r>
          </a:p>
          <a:p>
            <a:r>
              <a:rPr lang="nb-NO" sz="1800" dirty="0"/>
              <a:t>- Kunne bli mer selvhjulpen og få løst praktiske problemer i dagliglivet. </a:t>
            </a:r>
          </a:p>
        </p:txBody>
      </p:sp>
      <p:sp>
        <p:nvSpPr>
          <p:cNvPr id="4" name="Date Placeholder 3">
            <a:extLst>
              <a:ext uri="{FF2B5EF4-FFF2-40B4-BE49-F238E27FC236}">
                <a16:creationId xmlns:a16="http://schemas.microsoft.com/office/drawing/2014/main" id="{0C9A8A35-E1B4-F64A-9E66-7D028C937867}"/>
              </a:ext>
            </a:extLst>
          </p:cNvPr>
          <p:cNvSpPr>
            <a:spLocks noGrp="1"/>
          </p:cNvSpPr>
          <p:nvPr>
            <p:ph type="dt" sz="half" idx="10"/>
          </p:nvPr>
        </p:nvSpPr>
        <p:spPr/>
        <p:txBody>
          <a:bodyPr/>
          <a:lstStyle/>
          <a:p>
            <a:fld id="{FF5E0EB1-AF2F-1E4F-A3EE-6DB13FCB8077}" type="datetime1">
              <a:rPr lang="nb-NO" smtClean="0"/>
              <a:t>02.12.2020</a:t>
            </a:fld>
            <a:endParaRPr lang="nb-NO"/>
          </a:p>
        </p:txBody>
      </p:sp>
      <p:sp>
        <p:nvSpPr>
          <p:cNvPr id="5" name="Slide Number Placeholder 4">
            <a:extLst>
              <a:ext uri="{FF2B5EF4-FFF2-40B4-BE49-F238E27FC236}">
                <a16:creationId xmlns:a16="http://schemas.microsoft.com/office/drawing/2014/main" id="{EBA62B1F-DAF9-2345-AC0D-58537C5B36A4}"/>
              </a:ext>
            </a:extLst>
          </p:cNvPr>
          <p:cNvSpPr>
            <a:spLocks noGrp="1"/>
          </p:cNvSpPr>
          <p:nvPr>
            <p:ph type="sldNum" sz="quarter" idx="12"/>
          </p:nvPr>
        </p:nvSpPr>
        <p:spPr/>
        <p:txBody>
          <a:bodyPr/>
          <a:lstStyle/>
          <a:p>
            <a:fld id="{DFE8E65C-8FCA-1748-A5CF-98B64ECB006B}" type="slidenum">
              <a:rPr lang="nb-NO" smtClean="0"/>
              <a:t>18</a:t>
            </a:fld>
            <a:endParaRPr lang="nb-NO"/>
          </a:p>
        </p:txBody>
      </p:sp>
    </p:spTree>
    <p:extLst>
      <p:ext uri="{BB962C8B-B14F-4D97-AF65-F5344CB8AC3E}">
        <p14:creationId xmlns:p14="http://schemas.microsoft.com/office/powerpoint/2010/main" val="1392405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590BB0-04FC-4547-B16B-DE2C39F6ECD4}"/>
              </a:ext>
            </a:extLst>
          </p:cNvPr>
          <p:cNvSpPr>
            <a:spLocks noGrp="1"/>
          </p:cNvSpPr>
          <p:nvPr>
            <p:ph idx="1"/>
          </p:nvPr>
        </p:nvSpPr>
        <p:spPr>
          <a:xfrm>
            <a:off x="838200" y="237506"/>
            <a:ext cx="10515600" cy="5939457"/>
          </a:xfrm>
        </p:spPr>
        <p:txBody>
          <a:bodyPr>
            <a:normAutofit/>
          </a:bodyPr>
          <a:lstStyle/>
          <a:p>
            <a:r>
              <a:rPr lang="nb-NO" sz="1800" dirty="0"/>
              <a:t>- Kunne bli boende hjemme.</a:t>
            </a:r>
          </a:p>
          <a:p>
            <a:r>
              <a:rPr lang="nb-NO" sz="1800" dirty="0"/>
              <a:t>- Kunne bli pleid hjemme.</a:t>
            </a:r>
          </a:p>
          <a:p>
            <a:endParaRPr lang="nb-NO" sz="1800" dirty="0"/>
          </a:p>
          <a:p>
            <a:r>
              <a:rPr lang="nb-NO" sz="1800" u="sng" dirty="0"/>
              <a:t>HVA KAN DU FÅ?</a:t>
            </a:r>
            <a:r>
              <a:rPr lang="nb-NO" sz="1800" dirty="0"/>
              <a:t>    Tilpassing av bolig finnes bland annet: </a:t>
            </a:r>
          </a:p>
          <a:p>
            <a:r>
              <a:rPr lang="nb-NO" sz="1800" dirty="0"/>
              <a:t>- Døråpnere og annen omgivelseskontroll</a:t>
            </a:r>
          </a:p>
          <a:p>
            <a:r>
              <a:rPr lang="nb-NO" sz="1800" dirty="0"/>
              <a:t>- Ramper og trappeheis</a:t>
            </a:r>
          </a:p>
          <a:p>
            <a:r>
              <a:rPr lang="nb-NO" sz="1800" dirty="0"/>
              <a:t>- Toalett med dusj og tørkefunksjon</a:t>
            </a:r>
          </a:p>
          <a:p>
            <a:r>
              <a:rPr lang="nb-NO" sz="1800" dirty="0"/>
              <a:t>- Heve og senkemekanisme til kjøkkeninnredning og bad.</a:t>
            </a:r>
          </a:p>
          <a:p>
            <a:endParaRPr lang="nb-NO" sz="1800" dirty="0"/>
          </a:p>
          <a:p>
            <a:r>
              <a:rPr lang="nb-NO" sz="1800" dirty="0"/>
              <a:t>- Folketrygden kan også dekke montering, demontering av hjelpemidler.</a:t>
            </a:r>
          </a:p>
          <a:p>
            <a:endParaRPr lang="nb-NO" sz="1800" dirty="0"/>
          </a:p>
          <a:p>
            <a:r>
              <a:rPr lang="nb-NO" sz="1800" dirty="0"/>
              <a:t>Kommunehelsetjenesten kan gi råd om tilrettelegging av bolig og hjelpe deg med å finne aktuelle hjelpemidler for deg. Du kan søke kommunen om tilskudd til bygningsmessig endringer.</a:t>
            </a:r>
          </a:p>
          <a:p>
            <a:endParaRPr lang="nb-NO" sz="1800" dirty="0"/>
          </a:p>
        </p:txBody>
      </p:sp>
      <p:sp>
        <p:nvSpPr>
          <p:cNvPr id="4" name="Date Placeholder 3">
            <a:extLst>
              <a:ext uri="{FF2B5EF4-FFF2-40B4-BE49-F238E27FC236}">
                <a16:creationId xmlns:a16="http://schemas.microsoft.com/office/drawing/2014/main" id="{8D5E9236-FB45-8C4F-9F85-B483CBB98C8F}"/>
              </a:ext>
            </a:extLst>
          </p:cNvPr>
          <p:cNvSpPr>
            <a:spLocks noGrp="1"/>
          </p:cNvSpPr>
          <p:nvPr>
            <p:ph type="dt" sz="half" idx="10"/>
          </p:nvPr>
        </p:nvSpPr>
        <p:spPr/>
        <p:txBody>
          <a:bodyPr/>
          <a:lstStyle/>
          <a:p>
            <a:fld id="{F4DBC3D5-085F-E748-8F64-A9A6EEF59F13}" type="datetime1">
              <a:rPr lang="nb-NO" smtClean="0"/>
              <a:t>02.12.2020</a:t>
            </a:fld>
            <a:endParaRPr lang="nb-NO"/>
          </a:p>
        </p:txBody>
      </p:sp>
      <p:sp>
        <p:nvSpPr>
          <p:cNvPr id="5" name="Slide Number Placeholder 4">
            <a:extLst>
              <a:ext uri="{FF2B5EF4-FFF2-40B4-BE49-F238E27FC236}">
                <a16:creationId xmlns:a16="http://schemas.microsoft.com/office/drawing/2014/main" id="{73CA6781-DB6D-AA46-A641-1F25C2695456}"/>
              </a:ext>
            </a:extLst>
          </p:cNvPr>
          <p:cNvSpPr>
            <a:spLocks noGrp="1"/>
          </p:cNvSpPr>
          <p:nvPr>
            <p:ph type="sldNum" sz="quarter" idx="12"/>
          </p:nvPr>
        </p:nvSpPr>
        <p:spPr/>
        <p:txBody>
          <a:bodyPr/>
          <a:lstStyle/>
          <a:p>
            <a:fld id="{DFE8E65C-8FCA-1748-A5CF-98B64ECB006B}" type="slidenum">
              <a:rPr lang="nb-NO" smtClean="0"/>
              <a:t>19</a:t>
            </a:fld>
            <a:endParaRPr lang="nb-NO"/>
          </a:p>
        </p:txBody>
      </p:sp>
    </p:spTree>
    <p:extLst>
      <p:ext uri="{BB962C8B-B14F-4D97-AF65-F5344CB8AC3E}">
        <p14:creationId xmlns:p14="http://schemas.microsoft.com/office/powerpoint/2010/main" val="139780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A7FCF-4305-5D4A-A3D0-128A996518CF}"/>
              </a:ext>
            </a:extLst>
          </p:cNvPr>
          <p:cNvSpPr>
            <a:spLocks noGrp="1"/>
          </p:cNvSpPr>
          <p:nvPr>
            <p:ph type="title"/>
          </p:nvPr>
        </p:nvSpPr>
        <p:spPr/>
        <p:txBody>
          <a:bodyPr>
            <a:normAutofit/>
          </a:bodyPr>
          <a:lstStyle/>
          <a:p>
            <a:pPr algn="ctr"/>
            <a:r>
              <a:rPr lang="nb-NO" sz="2400" b="1" u="sng" dirty="0"/>
              <a:t>INDIVIDUELL PLAN (IP) Kommunen</a:t>
            </a:r>
          </a:p>
        </p:txBody>
      </p:sp>
      <p:sp>
        <p:nvSpPr>
          <p:cNvPr id="3" name="Content Placeholder 2">
            <a:extLst>
              <a:ext uri="{FF2B5EF4-FFF2-40B4-BE49-F238E27FC236}">
                <a16:creationId xmlns:a16="http://schemas.microsoft.com/office/drawing/2014/main" id="{9433C158-9D10-8048-9D02-82A4470D3E06}"/>
              </a:ext>
            </a:extLst>
          </p:cNvPr>
          <p:cNvSpPr>
            <a:spLocks noGrp="1"/>
          </p:cNvSpPr>
          <p:nvPr>
            <p:ph idx="1"/>
          </p:nvPr>
        </p:nvSpPr>
        <p:spPr>
          <a:xfrm>
            <a:off x="838200" y="1282534"/>
            <a:ext cx="10515600" cy="5367647"/>
          </a:xfrm>
        </p:spPr>
        <p:txBody>
          <a:bodyPr>
            <a:normAutofit/>
          </a:bodyPr>
          <a:lstStyle/>
          <a:p>
            <a:r>
              <a:rPr lang="nb-NO" sz="1800" dirty="0"/>
              <a:t>Rettighet for alle som har behov for </a:t>
            </a:r>
            <a:r>
              <a:rPr lang="nb-NO" sz="1800" dirty="0" err="1"/>
              <a:t>lanvarig</a:t>
            </a:r>
            <a:r>
              <a:rPr lang="nb-NO" sz="1800" dirty="0"/>
              <a:t> og koordinerte helse og omsorgstjenester.</a:t>
            </a:r>
          </a:p>
          <a:p>
            <a:endParaRPr lang="nb-NO" sz="1800" dirty="0"/>
          </a:p>
          <a:p>
            <a:r>
              <a:rPr lang="nb-NO" sz="1800" dirty="0"/>
              <a:t>Individuell plan er et verktøy for å lage et tjenestetilbud som er tilpasset brukerens behov</a:t>
            </a:r>
          </a:p>
          <a:p>
            <a:endParaRPr lang="nb-NO" sz="1800" dirty="0"/>
          </a:p>
          <a:p>
            <a:r>
              <a:rPr lang="nb-NO" sz="1800" dirty="0"/>
              <a:t>Planen skal være et verktøy for samarbeid mellom brukeren og de ulike tjenesteyterne i hjelpeapparatet, og den skal være en oversikt over tiltak og mål det skal jobbes etter. Planen skal ta utgangspunkt i brukerens egne mål og behov. </a:t>
            </a:r>
          </a:p>
          <a:p>
            <a:endParaRPr lang="nb-NO" sz="1800" dirty="0"/>
          </a:p>
          <a:p>
            <a:r>
              <a:rPr lang="nb-NO" sz="1800" dirty="0"/>
              <a:t>Det er koordinerende enhet i din kommune du skal kontakte med forespørsel om å få utarbeidet en plan. Hvis kommunen ikke har systematisert hvem som har ansvar for å sette i gang planarbeidet, har alle tjenesteytere innen helse og sosialsektoren i helseforetak, plikt til å hjelpe deg med dette.</a:t>
            </a:r>
          </a:p>
          <a:p>
            <a:endParaRPr lang="nb-NO" sz="1800" dirty="0"/>
          </a:p>
          <a:p>
            <a:r>
              <a:rPr lang="nb-NO" sz="1800" dirty="0"/>
              <a:t>En tjenesteyter, ofte kalt koordinator, skal til enhver tid ha hovedansvaret for oppfølging av den individuelle planen. Koordinatorens hovedoppgave er å sikre god fremdrift i planarbeidet, at du får den informasjonen du trenger, og at du i samsvar med prinsippet om brukermedvirkning har innflytelse i planarbeidet.</a:t>
            </a:r>
          </a:p>
        </p:txBody>
      </p:sp>
      <p:sp>
        <p:nvSpPr>
          <p:cNvPr id="4" name="Date Placeholder 3">
            <a:extLst>
              <a:ext uri="{FF2B5EF4-FFF2-40B4-BE49-F238E27FC236}">
                <a16:creationId xmlns:a16="http://schemas.microsoft.com/office/drawing/2014/main" id="{2D5BBC29-62EA-B145-AB96-F4FDDA25DF58}"/>
              </a:ext>
            </a:extLst>
          </p:cNvPr>
          <p:cNvSpPr>
            <a:spLocks noGrp="1"/>
          </p:cNvSpPr>
          <p:nvPr>
            <p:ph type="dt" sz="half" idx="10"/>
          </p:nvPr>
        </p:nvSpPr>
        <p:spPr/>
        <p:txBody>
          <a:bodyPr/>
          <a:lstStyle/>
          <a:p>
            <a:fld id="{75D7209C-2D2D-C74B-919B-EB4EBD936804}" type="datetime1">
              <a:rPr lang="nb-NO" smtClean="0"/>
              <a:t>02.12.2020</a:t>
            </a:fld>
            <a:endParaRPr lang="nb-NO"/>
          </a:p>
        </p:txBody>
      </p:sp>
      <p:sp>
        <p:nvSpPr>
          <p:cNvPr id="5" name="Slide Number Placeholder 4">
            <a:extLst>
              <a:ext uri="{FF2B5EF4-FFF2-40B4-BE49-F238E27FC236}">
                <a16:creationId xmlns:a16="http://schemas.microsoft.com/office/drawing/2014/main" id="{3373303E-F36C-A343-AAD3-37AC7F1CAFE8}"/>
              </a:ext>
            </a:extLst>
          </p:cNvPr>
          <p:cNvSpPr>
            <a:spLocks noGrp="1"/>
          </p:cNvSpPr>
          <p:nvPr>
            <p:ph type="sldNum" sz="quarter" idx="12"/>
          </p:nvPr>
        </p:nvSpPr>
        <p:spPr/>
        <p:txBody>
          <a:bodyPr/>
          <a:lstStyle/>
          <a:p>
            <a:fld id="{DFE8E65C-8FCA-1748-A5CF-98B64ECB006B}" type="slidenum">
              <a:rPr lang="nb-NO" smtClean="0"/>
              <a:t>2</a:t>
            </a:fld>
            <a:endParaRPr lang="nb-NO"/>
          </a:p>
        </p:txBody>
      </p:sp>
    </p:spTree>
    <p:extLst>
      <p:ext uri="{BB962C8B-B14F-4D97-AF65-F5344CB8AC3E}">
        <p14:creationId xmlns:p14="http://schemas.microsoft.com/office/powerpoint/2010/main" val="915772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99C00A-F5F2-E84E-8EC3-4ABC7D05C3E6}"/>
              </a:ext>
            </a:extLst>
          </p:cNvPr>
          <p:cNvSpPr>
            <a:spLocks noGrp="1"/>
          </p:cNvSpPr>
          <p:nvPr>
            <p:ph idx="1"/>
          </p:nvPr>
        </p:nvSpPr>
        <p:spPr>
          <a:xfrm>
            <a:off x="838200" y="391887"/>
            <a:ext cx="10515600" cy="3906982"/>
          </a:xfrm>
        </p:spPr>
        <p:txBody>
          <a:bodyPr>
            <a:normAutofit/>
          </a:bodyPr>
          <a:lstStyle/>
          <a:p>
            <a:r>
              <a:rPr lang="nb-NO" sz="1800" u="sng" dirty="0"/>
              <a:t>REHABILITERINGS TILBUD:</a:t>
            </a:r>
          </a:p>
          <a:p>
            <a:r>
              <a:rPr lang="nb-NO" sz="1800" dirty="0"/>
              <a:t>- Beitostølen helsesportsenter (</a:t>
            </a:r>
            <a:r>
              <a:rPr lang="nb-NO" sz="1800" dirty="0" err="1"/>
              <a:t>bhss.no</a:t>
            </a:r>
            <a:r>
              <a:rPr lang="nb-NO" sz="1800" dirty="0"/>
              <a:t>)</a:t>
            </a:r>
          </a:p>
          <a:p>
            <a:r>
              <a:rPr lang="nb-NO" sz="1800" dirty="0"/>
              <a:t>- Sunnaas sykehus (</a:t>
            </a:r>
            <a:r>
              <a:rPr lang="nb-NO" sz="1800"/>
              <a:t>suunaas</a:t>
            </a:r>
            <a:r>
              <a:rPr lang="nb-NO" sz="1800" dirty="0" err="1"/>
              <a:t>.no</a:t>
            </a:r>
            <a:r>
              <a:rPr lang="nb-NO" sz="1800" dirty="0"/>
              <a:t>)</a:t>
            </a:r>
          </a:p>
          <a:p>
            <a:endParaRPr lang="nb-NO" sz="1800" dirty="0"/>
          </a:p>
          <a:p>
            <a:endParaRPr lang="nb-NO" sz="1800" dirty="0"/>
          </a:p>
          <a:p>
            <a:r>
              <a:rPr lang="nb-NO" sz="1800" u="sng" dirty="0"/>
              <a:t>FORSIKRINGER SOM UTBETALER OM MAN HAR HJELPESTØNAD: </a:t>
            </a:r>
          </a:p>
          <a:p>
            <a:r>
              <a:rPr lang="nb-NO" sz="1800" dirty="0"/>
              <a:t>-Sparebank 1 (hvis barnet har behov for ekstra tilsyn og pleie i dagliglivet, kan foreldrene få hjelpestønad fra nav. Mottas støtte fra nav, vil barneforsikringen gi en utvidet støtte i tillegg. Maks pengestøtte er 199 716 kroner per år i maks 5år.  Tilsvarer to ganger folketrygdens grunnbeløp. )</a:t>
            </a:r>
          </a:p>
          <a:p>
            <a:r>
              <a:rPr lang="nb-NO" sz="1800" dirty="0"/>
              <a:t>- DNB ( dersom ditt barn får innvilget hjelpestønad fra folketrygden, suppleres denne stønaden med inntil 120 000kr per år i maks 5år. Utbetalingen baserer seg på innvilget sats og innvilget periode fra folketrygden)</a:t>
            </a:r>
          </a:p>
          <a:p>
            <a:endParaRPr lang="nb-NO" sz="1800" dirty="0"/>
          </a:p>
          <a:p>
            <a:endParaRPr lang="nb-NO" sz="1800" dirty="0"/>
          </a:p>
        </p:txBody>
      </p:sp>
      <p:sp>
        <p:nvSpPr>
          <p:cNvPr id="13" name="Rectangle 14">
            <a:extLst>
              <a:ext uri="{FF2B5EF4-FFF2-40B4-BE49-F238E27FC236}">
                <a16:creationId xmlns:a16="http://schemas.microsoft.com/office/drawing/2014/main" id="{E835CBF0-4DFA-1745-8DBE-3C8A058E0763}"/>
              </a:ext>
            </a:extLst>
          </p:cNvPr>
          <p:cNvSpPr>
            <a:spLocks noChangeArrowheads="1"/>
          </p:cNvSpPr>
          <p:nvPr/>
        </p:nvSpPr>
        <p:spPr bwMode="auto">
          <a:xfrm>
            <a:off x="4583875" y="50826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Med vennlig hilsen</a:t>
            </a:r>
            <a:endParaRPr kumimoji="0" lang="nb-NO" altLang="nb-NO"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nb-NO" altLang="nb-NO"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800" b="1" i="0" u="none" strike="noStrike" cap="none" normalizeH="0" baseline="0">
                <a:ln>
                  <a:noFill/>
                </a:ln>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Karina Abrahamsen</a:t>
            </a:r>
            <a:endParaRPr kumimoji="0" lang="nb-NO" altLang="nb-NO"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100" b="1" i="0" u="none" strike="noStrike" cap="none" normalizeH="0" baseline="0">
                <a:ln>
                  <a:noFill/>
                </a:ln>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Sekretær</a:t>
            </a:r>
            <a:endParaRPr kumimoji="0" lang="nb-NO" altLang="nb-NO"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100" b="1" i="0" u="none" strike="noStrike" cap="none" normalizeH="0" baseline="0">
                <a:ln>
                  <a:noFill/>
                </a:ln>
                <a:solidFill>
                  <a:srgbClr val="385623"/>
                </a:solidFill>
                <a:effectLst/>
                <a:latin typeface="Calibri" panose="020F0502020204030204" pitchFamily="34" charset="0"/>
                <a:ea typeface="Times New Roman" panose="02020603050405020304" pitchFamily="18" charset="0"/>
                <a:cs typeface="Calibri" panose="020F0502020204030204" pitchFamily="34" charset="0"/>
              </a:rPr>
              <a:t>Norsk Dysmeliforening</a:t>
            </a:r>
            <a:endParaRPr kumimoji="0" lang="nb-NO" altLang="nb-NO"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nb-NO" altLang="nb-NO"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 +47 45416603</a:t>
            </a:r>
            <a:endParaRPr kumimoji="0" lang="nb-NO" altLang="nb-NO"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a:ln>
                <a:noFill/>
              </a:ln>
              <a:solidFill>
                <a:schemeClr val="tx1"/>
              </a:solidFill>
              <a:effectLst/>
              <a:latin typeface="Arial" panose="020B0604020202020204" pitchFamily="34" charset="0"/>
            </a:endParaRPr>
          </a:p>
        </p:txBody>
      </p:sp>
      <p:pic>
        <p:nvPicPr>
          <p:cNvPr id="1037" name="Picture 1" descr="signature_169475355">
            <a:extLst>
              <a:ext uri="{FF2B5EF4-FFF2-40B4-BE49-F238E27FC236}">
                <a16:creationId xmlns:a16="http://schemas.microsoft.com/office/drawing/2014/main" id="{03B3C75C-D4CA-1241-9DB8-F2AE7C85E7E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488871" y="5772150"/>
            <a:ext cx="1981200" cy="43815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5">
            <a:extLst>
              <a:ext uri="{FF2B5EF4-FFF2-40B4-BE49-F238E27FC236}">
                <a16:creationId xmlns:a16="http://schemas.microsoft.com/office/drawing/2014/main" id="{6F4F1A52-9EFF-0940-B1B1-57406C44686B}"/>
              </a:ext>
            </a:extLst>
          </p:cNvPr>
          <p:cNvSpPr>
            <a:spLocks noChangeArrowheads="1"/>
          </p:cNvSpPr>
          <p:nvPr/>
        </p:nvSpPr>
        <p:spPr bwMode="auto">
          <a:xfrm>
            <a:off x="4583875" y="61277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100" b="0" i="0" u="none" strike="noStrike" cap="none" normalizeH="0" baseline="0" dirty="0">
                <a:ln>
                  <a:noFill/>
                </a:ln>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www.dysmeli.no</a:t>
            </a:r>
            <a:endParaRPr kumimoji="0" lang="nb-NO" altLang="nb-NO"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100" b="0" i="0" u="none" strike="noStrike" cap="none" normalizeH="0" baseline="0" dirty="0">
                <a:ln>
                  <a:noFill/>
                </a:ln>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https://www.facebook.com/dysmeliforeningen/</a:t>
            </a:r>
            <a:endParaRPr kumimoji="0" lang="nb-NO" altLang="nb-NO" sz="1800" b="0" i="0" u="none" strike="noStrike" cap="none" normalizeH="0" baseline="0" dirty="0">
              <a:ln>
                <a:noFill/>
              </a:ln>
              <a:solidFill>
                <a:schemeClr val="tx1"/>
              </a:solidFill>
              <a:effectLst/>
              <a:latin typeface="Arial" panose="020B0604020202020204" pitchFamily="34" charset="0"/>
            </a:endParaRPr>
          </a:p>
        </p:txBody>
      </p:sp>
      <p:sp>
        <p:nvSpPr>
          <p:cNvPr id="15" name="Date Placeholder 14">
            <a:extLst>
              <a:ext uri="{FF2B5EF4-FFF2-40B4-BE49-F238E27FC236}">
                <a16:creationId xmlns:a16="http://schemas.microsoft.com/office/drawing/2014/main" id="{0A0460FD-6CE5-E241-974D-FE8260C48165}"/>
              </a:ext>
            </a:extLst>
          </p:cNvPr>
          <p:cNvSpPr>
            <a:spLocks noGrp="1"/>
          </p:cNvSpPr>
          <p:nvPr>
            <p:ph type="dt" sz="half" idx="10"/>
          </p:nvPr>
        </p:nvSpPr>
        <p:spPr/>
        <p:txBody>
          <a:bodyPr/>
          <a:lstStyle/>
          <a:p>
            <a:fld id="{8E983515-9DD1-F04E-B29E-A31D907CFEA4}" type="datetime1">
              <a:rPr lang="nb-NO" smtClean="0"/>
              <a:t>02.12.2020</a:t>
            </a:fld>
            <a:endParaRPr lang="nb-NO"/>
          </a:p>
        </p:txBody>
      </p:sp>
      <p:sp>
        <p:nvSpPr>
          <p:cNvPr id="16" name="Slide Number Placeholder 15">
            <a:extLst>
              <a:ext uri="{FF2B5EF4-FFF2-40B4-BE49-F238E27FC236}">
                <a16:creationId xmlns:a16="http://schemas.microsoft.com/office/drawing/2014/main" id="{950295DC-5C53-154A-A642-9E8A14337129}"/>
              </a:ext>
            </a:extLst>
          </p:cNvPr>
          <p:cNvSpPr>
            <a:spLocks noGrp="1"/>
          </p:cNvSpPr>
          <p:nvPr>
            <p:ph type="sldNum" sz="quarter" idx="12"/>
          </p:nvPr>
        </p:nvSpPr>
        <p:spPr/>
        <p:txBody>
          <a:bodyPr/>
          <a:lstStyle/>
          <a:p>
            <a:fld id="{DFE8E65C-8FCA-1748-A5CF-98B64ECB006B}" type="slidenum">
              <a:rPr lang="nb-NO" smtClean="0"/>
              <a:t>20</a:t>
            </a:fld>
            <a:endParaRPr lang="nb-NO"/>
          </a:p>
        </p:txBody>
      </p:sp>
    </p:spTree>
    <p:extLst>
      <p:ext uri="{BB962C8B-B14F-4D97-AF65-F5344CB8AC3E}">
        <p14:creationId xmlns:p14="http://schemas.microsoft.com/office/powerpoint/2010/main" val="319303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CAAD90-5542-5D42-8EF9-7566BA7EB1D8}"/>
              </a:ext>
            </a:extLst>
          </p:cNvPr>
          <p:cNvSpPr>
            <a:spLocks noGrp="1"/>
          </p:cNvSpPr>
          <p:nvPr>
            <p:ph idx="1"/>
          </p:nvPr>
        </p:nvSpPr>
        <p:spPr>
          <a:xfrm>
            <a:off x="838200" y="237506"/>
            <a:ext cx="10515600" cy="5939457"/>
          </a:xfrm>
        </p:spPr>
        <p:txBody>
          <a:bodyPr>
            <a:normAutofit/>
          </a:bodyPr>
          <a:lstStyle/>
          <a:p>
            <a:r>
              <a:rPr lang="nb-NO" sz="1800" dirty="0"/>
              <a:t>Koordinator i forbindelse med individuell plan vil som hovedregel oppnevnes i kommunen.</a:t>
            </a:r>
          </a:p>
          <a:p>
            <a:endParaRPr lang="nb-NO" sz="1800" dirty="0"/>
          </a:p>
          <a:p>
            <a:r>
              <a:rPr lang="nb-NO" sz="1800" dirty="0"/>
              <a:t>Forskriften til IP gir ikke </a:t>
            </a:r>
            <a:r>
              <a:rPr lang="nb-NO" sz="1800" dirty="0" err="1"/>
              <a:t>planeie</a:t>
            </a:r>
            <a:r>
              <a:rPr lang="nb-NO" sz="1800" dirty="0"/>
              <a:t> rett til å velge hvem hun eller han vil ha som koordinator, men </a:t>
            </a:r>
            <a:r>
              <a:rPr lang="nb-NO" sz="1800" dirty="0" err="1"/>
              <a:t>planeie</a:t>
            </a:r>
            <a:r>
              <a:rPr lang="nb-NO" sz="1800" dirty="0"/>
              <a:t> skal kunne uttale seg om hvem hun eller han ønsker som koordinator.</a:t>
            </a:r>
          </a:p>
          <a:p>
            <a:endParaRPr lang="nb-NO" sz="1800" dirty="0"/>
          </a:p>
          <a:p>
            <a:r>
              <a:rPr lang="nb-NO" sz="1800" dirty="0"/>
              <a:t>For brukere med behov for langvarig og koordinerte tjeneste skal kommunen og spesialhelsetjenesten tilby koordinator uavhengig av om bruker ønsker individuell plan. Formålet med koordinator vil da være det samme.</a:t>
            </a:r>
          </a:p>
        </p:txBody>
      </p:sp>
      <p:sp>
        <p:nvSpPr>
          <p:cNvPr id="4" name="Date Placeholder 3">
            <a:extLst>
              <a:ext uri="{FF2B5EF4-FFF2-40B4-BE49-F238E27FC236}">
                <a16:creationId xmlns:a16="http://schemas.microsoft.com/office/drawing/2014/main" id="{012A27EB-B6C4-8147-BE26-05021ECA02A8}"/>
              </a:ext>
            </a:extLst>
          </p:cNvPr>
          <p:cNvSpPr>
            <a:spLocks noGrp="1"/>
          </p:cNvSpPr>
          <p:nvPr>
            <p:ph type="dt" sz="half" idx="10"/>
          </p:nvPr>
        </p:nvSpPr>
        <p:spPr/>
        <p:txBody>
          <a:bodyPr/>
          <a:lstStyle/>
          <a:p>
            <a:fld id="{8A937634-791B-B843-A2C7-669691FF5205}" type="datetime1">
              <a:rPr lang="nb-NO" smtClean="0"/>
              <a:t>02.12.2020</a:t>
            </a:fld>
            <a:endParaRPr lang="nb-NO"/>
          </a:p>
        </p:txBody>
      </p:sp>
      <p:sp>
        <p:nvSpPr>
          <p:cNvPr id="5" name="Slide Number Placeholder 4">
            <a:extLst>
              <a:ext uri="{FF2B5EF4-FFF2-40B4-BE49-F238E27FC236}">
                <a16:creationId xmlns:a16="http://schemas.microsoft.com/office/drawing/2014/main" id="{C8A4D77F-2515-3944-9C18-D7329C6FBBC5}"/>
              </a:ext>
            </a:extLst>
          </p:cNvPr>
          <p:cNvSpPr>
            <a:spLocks noGrp="1"/>
          </p:cNvSpPr>
          <p:nvPr>
            <p:ph type="sldNum" sz="quarter" idx="12"/>
          </p:nvPr>
        </p:nvSpPr>
        <p:spPr/>
        <p:txBody>
          <a:bodyPr/>
          <a:lstStyle/>
          <a:p>
            <a:fld id="{DFE8E65C-8FCA-1748-A5CF-98B64ECB006B}" type="slidenum">
              <a:rPr lang="nb-NO" smtClean="0"/>
              <a:t>3</a:t>
            </a:fld>
            <a:endParaRPr lang="nb-NO"/>
          </a:p>
        </p:txBody>
      </p:sp>
    </p:spTree>
    <p:extLst>
      <p:ext uri="{BB962C8B-B14F-4D97-AF65-F5344CB8AC3E}">
        <p14:creationId xmlns:p14="http://schemas.microsoft.com/office/powerpoint/2010/main" val="170105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5D433-E8D8-BC43-B429-1393DBADDE73}"/>
              </a:ext>
            </a:extLst>
          </p:cNvPr>
          <p:cNvSpPr>
            <a:spLocks noGrp="1"/>
          </p:cNvSpPr>
          <p:nvPr>
            <p:ph type="title"/>
          </p:nvPr>
        </p:nvSpPr>
        <p:spPr/>
        <p:txBody>
          <a:bodyPr>
            <a:normAutofit/>
          </a:bodyPr>
          <a:lstStyle/>
          <a:p>
            <a:pPr algn="ctr"/>
            <a:r>
              <a:rPr lang="nb-NO" sz="2800" b="1" u="sng" dirty="0"/>
              <a:t>ANSVARSGRUPPE (Kommune)</a:t>
            </a:r>
          </a:p>
        </p:txBody>
      </p:sp>
      <p:sp>
        <p:nvSpPr>
          <p:cNvPr id="3" name="Content Placeholder 2">
            <a:extLst>
              <a:ext uri="{FF2B5EF4-FFF2-40B4-BE49-F238E27FC236}">
                <a16:creationId xmlns:a16="http://schemas.microsoft.com/office/drawing/2014/main" id="{B8962CAB-1B06-E64D-B417-D4C55324E75C}"/>
              </a:ext>
            </a:extLst>
          </p:cNvPr>
          <p:cNvSpPr>
            <a:spLocks noGrp="1"/>
          </p:cNvSpPr>
          <p:nvPr>
            <p:ph idx="1"/>
          </p:nvPr>
        </p:nvSpPr>
        <p:spPr>
          <a:xfrm>
            <a:off x="838200" y="1413164"/>
            <a:ext cx="10515600" cy="5237018"/>
          </a:xfrm>
        </p:spPr>
        <p:txBody>
          <a:bodyPr>
            <a:normAutofit/>
          </a:bodyPr>
          <a:lstStyle/>
          <a:p>
            <a:r>
              <a:rPr lang="nb-NO" sz="1800" dirty="0"/>
              <a:t>En vanlig form for samhandling rundt en individuell plan er å etablere en ansvarsgruppe. Hensikten med å ha en ansvarsgruppe er å sikre et tverrfaglig samarbeid, </a:t>
            </a:r>
            <a:r>
              <a:rPr lang="nb-NO" sz="1800" dirty="0" err="1"/>
              <a:t>informasjonsfylt</a:t>
            </a:r>
            <a:r>
              <a:rPr lang="nb-NO" sz="1800" dirty="0"/>
              <a:t> og koordinerte tjenester, der deltakerne er fastere forpliktet enn om de ulike tjenesteyterne kun kontaktes ved behov.</a:t>
            </a:r>
          </a:p>
          <a:p>
            <a:endParaRPr lang="nb-NO" sz="1800" dirty="0"/>
          </a:p>
          <a:p>
            <a:r>
              <a:rPr lang="nb-NO" sz="1800" dirty="0"/>
              <a:t>Ansvarsgruppen ledes som regel av den som er koordinator for IP der en slik plan foreligger, evt. Av en oppnevnt koordinator der IP ikke foreligger.</a:t>
            </a:r>
          </a:p>
          <a:p>
            <a:endParaRPr lang="nb-NO" sz="1800" dirty="0"/>
          </a:p>
          <a:p>
            <a:r>
              <a:rPr lang="nb-NO" sz="1800" dirty="0"/>
              <a:t>Koordinator og </a:t>
            </a:r>
            <a:r>
              <a:rPr lang="nb-NO" sz="1800" dirty="0" err="1"/>
              <a:t>planeie</a:t>
            </a:r>
            <a:r>
              <a:rPr lang="nb-NO" sz="1800" dirty="0"/>
              <a:t> eller pårørende der det er mest aktuelt, bør i fellesskap finne frem til hvem det er hensiktsmessig å ha med i ansvarsgruppen. Noen tjenesteytere er så sjeldent med i livet til planeier at de heller kan innkalles dersom det er enkeltsaker det er ønskelig at de deltar på. </a:t>
            </a:r>
          </a:p>
          <a:p>
            <a:endParaRPr lang="nb-NO" sz="1800" dirty="0"/>
          </a:p>
          <a:p>
            <a:r>
              <a:rPr lang="nb-NO" sz="1800" dirty="0"/>
              <a:t>Ansvarsgruppen bør møtes jevnlig, men hyppigheten bør avpasses den faktiske situasjonen. I stabile perioder kan det være behov for færre møter enn ved planleggingen av overganger og i situasjoner der noe uventet oppstår. </a:t>
            </a:r>
          </a:p>
          <a:p>
            <a:endParaRPr lang="nb-NO" sz="1800" dirty="0"/>
          </a:p>
          <a:p>
            <a:r>
              <a:rPr lang="nb-NO" sz="1800" dirty="0"/>
              <a:t>Ansvarsgruppe er ikke pålagt i lov eller forskrifter.</a:t>
            </a:r>
          </a:p>
        </p:txBody>
      </p:sp>
      <p:sp>
        <p:nvSpPr>
          <p:cNvPr id="4" name="Date Placeholder 3">
            <a:extLst>
              <a:ext uri="{FF2B5EF4-FFF2-40B4-BE49-F238E27FC236}">
                <a16:creationId xmlns:a16="http://schemas.microsoft.com/office/drawing/2014/main" id="{C95B17EE-EBFA-964B-A670-84EEA83E11C2}"/>
              </a:ext>
            </a:extLst>
          </p:cNvPr>
          <p:cNvSpPr>
            <a:spLocks noGrp="1"/>
          </p:cNvSpPr>
          <p:nvPr>
            <p:ph type="dt" sz="half" idx="10"/>
          </p:nvPr>
        </p:nvSpPr>
        <p:spPr/>
        <p:txBody>
          <a:bodyPr/>
          <a:lstStyle/>
          <a:p>
            <a:fld id="{173F9A75-D0FD-E942-9D95-9776DF8F9C7B}" type="datetime1">
              <a:rPr lang="nb-NO" smtClean="0"/>
              <a:t>02.12.2020</a:t>
            </a:fld>
            <a:endParaRPr lang="nb-NO"/>
          </a:p>
        </p:txBody>
      </p:sp>
      <p:sp>
        <p:nvSpPr>
          <p:cNvPr id="5" name="Slide Number Placeholder 4">
            <a:extLst>
              <a:ext uri="{FF2B5EF4-FFF2-40B4-BE49-F238E27FC236}">
                <a16:creationId xmlns:a16="http://schemas.microsoft.com/office/drawing/2014/main" id="{F996B390-522C-BE46-B54D-C6D4610BC359}"/>
              </a:ext>
            </a:extLst>
          </p:cNvPr>
          <p:cNvSpPr>
            <a:spLocks noGrp="1"/>
          </p:cNvSpPr>
          <p:nvPr>
            <p:ph type="sldNum" sz="quarter" idx="12"/>
          </p:nvPr>
        </p:nvSpPr>
        <p:spPr/>
        <p:txBody>
          <a:bodyPr/>
          <a:lstStyle/>
          <a:p>
            <a:fld id="{DFE8E65C-8FCA-1748-A5CF-98B64ECB006B}" type="slidenum">
              <a:rPr lang="nb-NO" smtClean="0"/>
              <a:t>4</a:t>
            </a:fld>
            <a:endParaRPr lang="nb-NO"/>
          </a:p>
        </p:txBody>
      </p:sp>
    </p:spTree>
    <p:extLst>
      <p:ext uri="{BB962C8B-B14F-4D97-AF65-F5344CB8AC3E}">
        <p14:creationId xmlns:p14="http://schemas.microsoft.com/office/powerpoint/2010/main" val="189184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0732F-AF27-A247-B140-5C3FDE0146E6}"/>
              </a:ext>
            </a:extLst>
          </p:cNvPr>
          <p:cNvSpPr>
            <a:spLocks noGrp="1"/>
          </p:cNvSpPr>
          <p:nvPr>
            <p:ph type="title"/>
          </p:nvPr>
        </p:nvSpPr>
        <p:spPr/>
        <p:txBody>
          <a:bodyPr>
            <a:normAutofit/>
          </a:bodyPr>
          <a:lstStyle/>
          <a:p>
            <a:pPr algn="ctr"/>
            <a:r>
              <a:rPr lang="nb-NO" sz="2800" b="1" u="sng" dirty="0"/>
              <a:t>STØTTEKONTAKT (Kommunen)</a:t>
            </a:r>
          </a:p>
        </p:txBody>
      </p:sp>
      <p:sp>
        <p:nvSpPr>
          <p:cNvPr id="3" name="Content Placeholder 2">
            <a:extLst>
              <a:ext uri="{FF2B5EF4-FFF2-40B4-BE49-F238E27FC236}">
                <a16:creationId xmlns:a16="http://schemas.microsoft.com/office/drawing/2014/main" id="{0EC45E16-79C8-3743-B73D-CBA65B1FFA70}"/>
              </a:ext>
            </a:extLst>
          </p:cNvPr>
          <p:cNvSpPr>
            <a:spLocks noGrp="1"/>
          </p:cNvSpPr>
          <p:nvPr>
            <p:ph idx="1"/>
          </p:nvPr>
        </p:nvSpPr>
        <p:spPr>
          <a:xfrm>
            <a:off x="838200" y="1270660"/>
            <a:ext cx="10515600" cy="5367646"/>
          </a:xfrm>
        </p:spPr>
        <p:txBody>
          <a:bodyPr>
            <a:normAutofit/>
          </a:bodyPr>
          <a:lstStyle/>
          <a:p>
            <a:r>
              <a:rPr lang="nb-NO" sz="1800" dirty="0"/>
              <a:t>Barn og voksne som har behov for å få hjelp til å ha et sosialt og en meningsfylt fritid kan søke sin kommune om å få støttekontakt. Tjenesten gis ut fra personens behov og ønsker.</a:t>
            </a:r>
          </a:p>
          <a:p>
            <a:endParaRPr lang="nb-NO" sz="1800" dirty="0"/>
          </a:p>
          <a:p>
            <a:r>
              <a:rPr lang="nb-NO" sz="1800" dirty="0"/>
              <a:t>Alle kommuner har en plikt å ha en støttekontaktordning.</a:t>
            </a:r>
          </a:p>
          <a:p>
            <a:endParaRPr lang="nb-NO" sz="1800" dirty="0"/>
          </a:p>
          <a:p>
            <a:r>
              <a:rPr lang="nb-NO" sz="1800" dirty="0"/>
              <a:t>Det er gratis, men du må selv regne med å dekke egne utgifter.</a:t>
            </a:r>
          </a:p>
          <a:p>
            <a:endParaRPr lang="nb-NO" sz="1800" dirty="0"/>
          </a:p>
          <a:p>
            <a:r>
              <a:rPr lang="nb-NO" sz="1800" dirty="0"/>
              <a:t>Noen kommuner har organiserte støttekontakttjenester slik at personen kan velge mellom tre ulike løsninger: </a:t>
            </a:r>
          </a:p>
          <a:p>
            <a:r>
              <a:rPr lang="nb-NO" sz="1800" dirty="0"/>
              <a:t>- Individuell støttekontakt, </a:t>
            </a:r>
          </a:p>
          <a:p>
            <a:r>
              <a:rPr lang="nb-NO" sz="1800" dirty="0"/>
              <a:t>- deltakelse i en aktivitetsgruppe, </a:t>
            </a:r>
          </a:p>
          <a:p>
            <a:r>
              <a:rPr lang="nb-NO" sz="1800" dirty="0"/>
              <a:t>- individuelt tilbud i samarbeid med en frivillig organisasjon.</a:t>
            </a:r>
          </a:p>
          <a:p>
            <a:endParaRPr lang="nb-NO" sz="1800" dirty="0"/>
          </a:p>
          <a:p>
            <a:r>
              <a:rPr lang="nb-NO" sz="1800" u="sng" dirty="0"/>
              <a:t>Tips: </a:t>
            </a:r>
            <a:r>
              <a:rPr lang="nb-NO" sz="1800" dirty="0"/>
              <a:t>Kom gjerne med forslag til aktuell kandidat. (</a:t>
            </a:r>
            <a:r>
              <a:rPr lang="nb-NO" sz="1800" dirty="0" err="1"/>
              <a:t>familie,venner</a:t>
            </a:r>
            <a:r>
              <a:rPr lang="nb-NO" sz="1800" dirty="0"/>
              <a:t>, kjente etc.)</a:t>
            </a:r>
          </a:p>
        </p:txBody>
      </p:sp>
      <p:sp>
        <p:nvSpPr>
          <p:cNvPr id="4" name="Date Placeholder 3">
            <a:extLst>
              <a:ext uri="{FF2B5EF4-FFF2-40B4-BE49-F238E27FC236}">
                <a16:creationId xmlns:a16="http://schemas.microsoft.com/office/drawing/2014/main" id="{A014C3C1-B94C-B447-B6C9-8AB76C7A8E81}"/>
              </a:ext>
            </a:extLst>
          </p:cNvPr>
          <p:cNvSpPr>
            <a:spLocks noGrp="1"/>
          </p:cNvSpPr>
          <p:nvPr>
            <p:ph type="dt" sz="half" idx="10"/>
          </p:nvPr>
        </p:nvSpPr>
        <p:spPr/>
        <p:txBody>
          <a:bodyPr/>
          <a:lstStyle/>
          <a:p>
            <a:fld id="{749C966B-ED7F-4348-8F2E-2964CEE4B6ED}" type="datetime1">
              <a:rPr lang="nb-NO" smtClean="0"/>
              <a:t>02.12.2020</a:t>
            </a:fld>
            <a:endParaRPr lang="nb-NO"/>
          </a:p>
        </p:txBody>
      </p:sp>
      <p:sp>
        <p:nvSpPr>
          <p:cNvPr id="5" name="Slide Number Placeholder 4">
            <a:extLst>
              <a:ext uri="{FF2B5EF4-FFF2-40B4-BE49-F238E27FC236}">
                <a16:creationId xmlns:a16="http://schemas.microsoft.com/office/drawing/2014/main" id="{0A82FF4E-C6E4-AE49-A826-E2972597F026}"/>
              </a:ext>
            </a:extLst>
          </p:cNvPr>
          <p:cNvSpPr>
            <a:spLocks noGrp="1"/>
          </p:cNvSpPr>
          <p:nvPr>
            <p:ph type="sldNum" sz="quarter" idx="12"/>
          </p:nvPr>
        </p:nvSpPr>
        <p:spPr/>
        <p:txBody>
          <a:bodyPr/>
          <a:lstStyle/>
          <a:p>
            <a:fld id="{DFE8E65C-8FCA-1748-A5CF-98B64ECB006B}" type="slidenum">
              <a:rPr lang="nb-NO" smtClean="0"/>
              <a:t>5</a:t>
            </a:fld>
            <a:endParaRPr lang="nb-NO"/>
          </a:p>
        </p:txBody>
      </p:sp>
    </p:spTree>
    <p:extLst>
      <p:ext uri="{BB962C8B-B14F-4D97-AF65-F5344CB8AC3E}">
        <p14:creationId xmlns:p14="http://schemas.microsoft.com/office/powerpoint/2010/main" val="311762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5252C-CAAF-2D4C-9D34-DC5F76D98383}"/>
              </a:ext>
            </a:extLst>
          </p:cNvPr>
          <p:cNvSpPr>
            <a:spLocks noGrp="1"/>
          </p:cNvSpPr>
          <p:nvPr>
            <p:ph type="title"/>
          </p:nvPr>
        </p:nvSpPr>
        <p:spPr/>
        <p:txBody>
          <a:bodyPr>
            <a:normAutofit/>
          </a:bodyPr>
          <a:lstStyle/>
          <a:p>
            <a:pPr algn="ctr"/>
            <a:r>
              <a:rPr lang="nb-NO" sz="2800" b="1" u="sng" dirty="0"/>
              <a:t>TRENINGSKONTAKT  (Kommunen) </a:t>
            </a:r>
          </a:p>
        </p:txBody>
      </p:sp>
      <p:sp>
        <p:nvSpPr>
          <p:cNvPr id="3" name="Content Placeholder 2">
            <a:extLst>
              <a:ext uri="{FF2B5EF4-FFF2-40B4-BE49-F238E27FC236}">
                <a16:creationId xmlns:a16="http://schemas.microsoft.com/office/drawing/2014/main" id="{EC2BFBF1-2CD8-0F41-9AFF-D4657F84C30E}"/>
              </a:ext>
            </a:extLst>
          </p:cNvPr>
          <p:cNvSpPr>
            <a:spLocks noGrp="1"/>
          </p:cNvSpPr>
          <p:nvPr>
            <p:ph idx="1"/>
          </p:nvPr>
        </p:nvSpPr>
        <p:spPr>
          <a:xfrm>
            <a:off x="838200" y="1353787"/>
            <a:ext cx="10515600" cy="4823176"/>
          </a:xfrm>
        </p:spPr>
        <p:txBody>
          <a:bodyPr>
            <a:normAutofit/>
          </a:bodyPr>
          <a:lstStyle/>
          <a:p>
            <a:r>
              <a:rPr lang="nb-NO" sz="1800" dirty="0"/>
              <a:t>En måte å organisere tjenestetilbudet støttekontakt på når fysisk aktivitet er ønskelig.</a:t>
            </a:r>
          </a:p>
          <a:p>
            <a:endParaRPr lang="nb-NO" sz="1800" dirty="0"/>
          </a:p>
          <a:p>
            <a:r>
              <a:rPr lang="nb-NO" sz="1800" dirty="0"/>
              <a:t>Treningskontakten skal hjelpe med å komme i gang med trening, inspirere og finne egnede fysiske aktiviteter.</a:t>
            </a:r>
          </a:p>
          <a:p>
            <a:endParaRPr lang="nb-NO" sz="1800" dirty="0"/>
          </a:p>
          <a:p>
            <a:r>
              <a:rPr lang="nb-NO" sz="1800" dirty="0"/>
              <a:t>Tilbud om treningskontakt er gratis.</a:t>
            </a:r>
          </a:p>
          <a:p>
            <a:endParaRPr lang="nb-NO" sz="1800" dirty="0"/>
          </a:p>
          <a:p>
            <a:r>
              <a:rPr lang="nb-NO" sz="1800" dirty="0"/>
              <a:t>Personer som engasjeres som treningskontakt må gjennomføre et kurs som avsluttes med en prøve. </a:t>
            </a:r>
          </a:p>
          <a:p>
            <a:endParaRPr lang="nb-NO" sz="1800" dirty="0"/>
          </a:p>
          <a:p>
            <a:r>
              <a:rPr lang="nb-NO" sz="1800" u="sng" dirty="0"/>
              <a:t>Tips: </a:t>
            </a:r>
            <a:r>
              <a:rPr lang="nb-NO" sz="1800" dirty="0"/>
              <a:t>Kom gjerne med forslag til aktuell kandidat, (familie, venner, kjente, etc.)</a:t>
            </a:r>
            <a:endParaRPr lang="nb-NO" sz="1800" u="sng" dirty="0"/>
          </a:p>
        </p:txBody>
      </p:sp>
      <p:sp>
        <p:nvSpPr>
          <p:cNvPr id="4" name="Date Placeholder 3">
            <a:extLst>
              <a:ext uri="{FF2B5EF4-FFF2-40B4-BE49-F238E27FC236}">
                <a16:creationId xmlns:a16="http://schemas.microsoft.com/office/drawing/2014/main" id="{64528C63-0F76-EB47-8A99-2E9E73FED3B4}"/>
              </a:ext>
            </a:extLst>
          </p:cNvPr>
          <p:cNvSpPr>
            <a:spLocks noGrp="1"/>
          </p:cNvSpPr>
          <p:nvPr>
            <p:ph type="dt" sz="half" idx="10"/>
          </p:nvPr>
        </p:nvSpPr>
        <p:spPr/>
        <p:txBody>
          <a:bodyPr/>
          <a:lstStyle/>
          <a:p>
            <a:fld id="{AA3656C2-953C-6440-8C77-D21EE8827A23}" type="datetime1">
              <a:rPr lang="nb-NO" smtClean="0"/>
              <a:t>02.12.2020</a:t>
            </a:fld>
            <a:endParaRPr lang="nb-NO"/>
          </a:p>
        </p:txBody>
      </p:sp>
      <p:sp>
        <p:nvSpPr>
          <p:cNvPr id="5" name="Slide Number Placeholder 4">
            <a:extLst>
              <a:ext uri="{FF2B5EF4-FFF2-40B4-BE49-F238E27FC236}">
                <a16:creationId xmlns:a16="http://schemas.microsoft.com/office/drawing/2014/main" id="{5F138154-E26A-D34D-960B-9A32C9292173}"/>
              </a:ext>
            </a:extLst>
          </p:cNvPr>
          <p:cNvSpPr>
            <a:spLocks noGrp="1"/>
          </p:cNvSpPr>
          <p:nvPr>
            <p:ph type="sldNum" sz="quarter" idx="12"/>
          </p:nvPr>
        </p:nvSpPr>
        <p:spPr/>
        <p:txBody>
          <a:bodyPr/>
          <a:lstStyle/>
          <a:p>
            <a:fld id="{DFE8E65C-8FCA-1748-A5CF-98B64ECB006B}" type="slidenum">
              <a:rPr lang="nb-NO" smtClean="0"/>
              <a:t>6</a:t>
            </a:fld>
            <a:endParaRPr lang="nb-NO"/>
          </a:p>
        </p:txBody>
      </p:sp>
    </p:spTree>
    <p:extLst>
      <p:ext uri="{BB962C8B-B14F-4D97-AF65-F5344CB8AC3E}">
        <p14:creationId xmlns:p14="http://schemas.microsoft.com/office/powerpoint/2010/main" val="338996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2EDFF-3368-4D47-B79F-2D93AD4515C6}"/>
              </a:ext>
            </a:extLst>
          </p:cNvPr>
          <p:cNvSpPr>
            <a:spLocks noGrp="1"/>
          </p:cNvSpPr>
          <p:nvPr>
            <p:ph type="title"/>
          </p:nvPr>
        </p:nvSpPr>
        <p:spPr/>
        <p:txBody>
          <a:bodyPr>
            <a:normAutofit/>
          </a:bodyPr>
          <a:lstStyle/>
          <a:p>
            <a:pPr algn="ctr"/>
            <a:r>
              <a:rPr lang="nb-NO" sz="2800" b="1" u="sng" dirty="0"/>
              <a:t>LEDSAGERBEVIS (Kommunen)</a:t>
            </a:r>
          </a:p>
        </p:txBody>
      </p:sp>
      <p:sp>
        <p:nvSpPr>
          <p:cNvPr id="3" name="Content Placeholder 2">
            <a:extLst>
              <a:ext uri="{FF2B5EF4-FFF2-40B4-BE49-F238E27FC236}">
                <a16:creationId xmlns:a16="http://schemas.microsoft.com/office/drawing/2014/main" id="{E41C09C9-8240-974F-B54A-BB4F20C90B3B}"/>
              </a:ext>
            </a:extLst>
          </p:cNvPr>
          <p:cNvSpPr>
            <a:spLocks noGrp="1"/>
          </p:cNvSpPr>
          <p:nvPr>
            <p:ph idx="1"/>
          </p:nvPr>
        </p:nvSpPr>
        <p:spPr/>
        <p:txBody>
          <a:bodyPr>
            <a:normAutofit/>
          </a:bodyPr>
          <a:lstStyle/>
          <a:p>
            <a:r>
              <a:rPr lang="nb-NO" sz="1800" dirty="0"/>
              <a:t>Til personer som på grunn av funksjonsnedsettelser trenger ledsager for å delta i samfunnet.</a:t>
            </a:r>
          </a:p>
          <a:p>
            <a:endParaRPr lang="nb-NO" sz="1800" dirty="0"/>
          </a:p>
          <a:p>
            <a:r>
              <a:rPr lang="nb-NO" sz="1800" dirty="0"/>
              <a:t>Ordningen skal gi ledsager fri/ </a:t>
            </a:r>
            <a:r>
              <a:rPr lang="nb-NO" sz="1800" dirty="0" err="1"/>
              <a:t>rimligere</a:t>
            </a:r>
            <a:r>
              <a:rPr lang="nb-NO" sz="1800" dirty="0"/>
              <a:t> adgang til offentlig kultur og fritidsarrangement og offentlige transportmidler </a:t>
            </a:r>
            <a:r>
              <a:rPr lang="nb-NO" sz="1800" u="sng" dirty="0"/>
              <a:t>der ordningen aksepteres. </a:t>
            </a:r>
            <a:endParaRPr lang="nb-NO" sz="1800" dirty="0"/>
          </a:p>
          <a:p>
            <a:endParaRPr lang="nb-NO" sz="1800" dirty="0"/>
          </a:p>
          <a:p>
            <a:r>
              <a:rPr lang="nb-NO" sz="1800" dirty="0"/>
              <a:t>Ledsagerbevis er ikke lovpålagt, men en frivillig ordning som kommunen kan innføre. </a:t>
            </a:r>
          </a:p>
          <a:p>
            <a:endParaRPr lang="nb-NO" sz="1800" dirty="0"/>
          </a:p>
          <a:p>
            <a:r>
              <a:rPr lang="nb-NO" sz="1800" dirty="0"/>
              <a:t>Noen kommuner har en nedre aldersgrense på 6år. </a:t>
            </a:r>
          </a:p>
        </p:txBody>
      </p:sp>
      <p:sp>
        <p:nvSpPr>
          <p:cNvPr id="4" name="Date Placeholder 3">
            <a:extLst>
              <a:ext uri="{FF2B5EF4-FFF2-40B4-BE49-F238E27FC236}">
                <a16:creationId xmlns:a16="http://schemas.microsoft.com/office/drawing/2014/main" id="{4F6FE0A5-1BEC-694E-8EC6-CE12A0E5E1C9}"/>
              </a:ext>
            </a:extLst>
          </p:cNvPr>
          <p:cNvSpPr>
            <a:spLocks noGrp="1"/>
          </p:cNvSpPr>
          <p:nvPr>
            <p:ph type="dt" sz="half" idx="10"/>
          </p:nvPr>
        </p:nvSpPr>
        <p:spPr/>
        <p:txBody>
          <a:bodyPr/>
          <a:lstStyle/>
          <a:p>
            <a:fld id="{2ED88F47-8F25-3842-88A1-B5000CE54B6C}" type="datetime1">
              <a:rPr lang="nb-NO" smtClean="0"/>
              <a:t>02.12.2020</a:t>
            </a:fld>
            <a:endParaRPr lang="nb-NO"/>
          </a:p>
        </p:txBody>
      </p:sp>
      <p:sp>
        <p:nvSpPr>
          <p:cNvPr id="5" name="Slide Number Placeholder 4">
            <a:extLst>
              <a:ext uri="{FF2B5EF4-FFF2-40B4-BE49-F238E27FC236}">
                <a16:creationId xmlns:a16="http://schemas.microsoft.com/office/drawing/2014/main" id="{5DE3731D-0544-904E-984A-88E9A12B7698}"/>
              </a:ext>
            </a:extLst>
          </p:cNvPr>
          <p:cNvSpPr>
            <a:spLocks noGrp="1"/>
          </p:cNvSpPr>
          <p:nvPr>
            <p:ph type="sldNum" sz="quarter" idx="12"/>
          </p:nvPr>
        </p:nvSpPr>
        <p:spPr/>
        <p:txBody>
          <a:bodyPr/>
          <a:lstStyle/>
          <a:p>
            <a:fld id="{DFE8E65C-8FCA-1748-A5CF-98B64ECB006B}" type="slidenum">
              <a:rPr lang="nb-NO" smtClean="0"/>
              <a:t>7</a:t>
            </a:fld>
            <a:endParaRPr lang="nb-NO"/>
          </a:p>
        </p:txBody>
      </p:sp>
    </p:spTree>
    <p:extLst>
      <p:ext uri="{BB962C8B-B14F-4D97-AF65-F5344CB8AC3E}">
        <p14:creationId xmlns:p14="http://schemas.microsoft.com/office/powerpoint/2010/main" val="39955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E0E4D-EE94-AB4E-B7FF-13DC8361DE64}"/>
              </a:ext>
            </a:extLst>
          </p:cNvPr>
          <p:cNvSpPr>
            <a:spLocks noGrp="1"/>
          </p:cNvSpPr>
          <p:nvPr>
            <p:ph type="title"/>
          </p:nvPr>
        </p:nvSpPr>
        <p:spPr/>
        <p:txBody>
          <a:bodyPr>
            <a:normAutofit/>
          </a:bodyPr>
          <a:lstStyle/>
          <a:p>
            <a:pPr algn="ctr"/>
            <a:r>
              <a:rPr lang="nb-NO" sz="2800" b="1" u="sng" dirty="0"/>
              <a:t>BRUKERSTYRT PERSONLIG ASSISTANSE (BPA) (Kommune)</a:t>
            </a:r>
          </a:p>
        </p:txBody>
      </p:sp>
      <p:sp>
        <p:nvSpPr>
          <p:cNvPr id="3" name="Content Placeholder 2">
            <a:extLst>
              <a:ext uri="{FF2B5EF4-FFF2-40B4-BE49-F238E27FC236}">
                <a16:creationId xmlns:a16="http://schemas.microsoft.com/office/drawing/2014/main" id="{56F17422-B645-2F4A-8193-E156760BFFA7}"/>
              </a:ext>
            </a:extLst>
          </p:cNvPr>
          <p:cNvSpPr>
            <a:spLocks noGrp="1"/>
          </p:cNvSpPr>
          <p:nvPr>
            <p:ph idx="1"/>
          </p:nvPr>
        </p:nvSpPr>
        <p:spPr>
          <a:xfrm>
            <a:off x="838200" y="1460665"/>
            <a:ext cx="10515600" cy="5130140"/>
          </a:xfrm>
        </p:spPr>
        <p:txBody>
          <a:bodyPr>
            <a:normAutofit/>
          </a:bodyPr>
          <a:lstStyle/>
          <a:p>
            <a:r>
              <a:rPr lang="nb-NO" sz="1800" dirty="0"/>
              <a:t>Alternativ måte å organisere tjenestene praktisk og personlig bistand på for personer med nedsatt funksjonsevne og stort behov for bistand i dagliglivet, både i og utenfor hjemmet.</a:t>
            </a:r>
          </a:p>
          <a:p>
            <a:endParaRPr lang="nb-NO" sz="1800" dirty="0"/>
          </a:p>
          <a:p>
            <a:r>
              <a:rPr lang="nb-NO" sz="1800" dirty="0"/>
              <a:t>Målet med BPA er å bidra til å gi personer assistansebehov, et selvstyrt, aktivt og mest mulig uavhengig liv, uansett funksjonsevne.</a:t>
            </a:r>
          </a:p>
          <a:p>
            <a:endParaRPr lang="nb-NO" sz="1800" dirty="0"/>
          </a:p>
          <a:p>
            <a:r>
              <a:rPr lang="nb-NO" sz="1800" dirty="0"/>
              <a:t>BPA er knyttet til brukeren som person, og defineres gjennom fire prinsipper: hvem, hva , hvor og når. Har du BPA kan du selv bestemme hvem som skal assistere seg, hva assistenten skal gjøre, hvor assistansen skal skje og til hvilke tider den skal utføres, innenfor de tidsrammene kommunen har satt.</a:t>
            </a:r>
          </a:p>
          <a:p>
            <a:endParaRPr lang="nb-NO" sz="1800" dirty="0"/>
          </a:p>
          <a:p>
            <a:r>
              <a:rPr lang="nb-NO" sz="1800" dirty="0"/>
              <a:t>Når tjenestene organiserer som en BPA- ordning er det brukeren selv som organiserer og leder arbeidet med assistentene. Dersom brukeren selv ikke kan være arbeidsleder, kan arbeidslederrollen ivaretas av noen som kjenner brukeren godt. Arbeidslederen ivaretar i slike tilfeller arbeidsledelsen samme med eller på vegne av brukeren.</a:t>
            </a:r>
          </a:p>
          <a:p>
            <a:endParaRPr lang="nb-NO" sz="1800" dirty="0"/>
          </a:p>
        </p:txBody>
      </p:sp>
      <p:sp>
        <p:nvSpPr>
          <p:cNvPr id="4" name="Date Placeholder 3">
            <a:extLst>
              <a:ext uri="{FF2B5EF4-FFF2-40B4-BE49-F238E27FC236}">
                <a16:creationId xmlns:a16="http://schemas.microsoft.com/office/drawing/2014/main" id="{F88FA02D-9C12-8D4B-8AD4-40A5EE24B443}"/>
              </a:ext>
            </a:extLst>
          </p:cNvPr>
          <p:cNvSpPr>
            <a:spLocks noGrp="1"/>
          </p:cNvSpPr>
          <p:nvPr>
            <p:ph type="dt" sz="half" idx="10"/>
          </p:nvPr>
        </p:nvSpPr>
        <p:spPr/>
        <p:txBody>
          <a:bodyPr/>
          <a:lstStyle/>
          <a:p>
            <a:fld id="{4AF862F0-EAC3-6240-BCB7-B2792C687DC4}" type="datetime1">
              <a:rPr lang="nb-NO" smtClean="0"/>
              <a:t>02.12.2020</a:t>
            </a:fld>
            <a:endParaRPr lang="nb-NO"/>
          </a:p>
        </p:txBody>
      </p:sp>
      <p:sp>
        <p:nvSpPr>
          <p:cNvPr id="5" name="Slide Number Placeholder 4">
            <a:extLst>
              <a:ext uri="{FF2B5EF4-FFF2-40B4-BE49-F238E27FC236}">
                <a16:creationId xmlns:a16="http://schemas.microsoft.com/office/drawing/2014/main" id="{C7ADAD38-CE35-C54E-A8D4-57812EDE3261}"/>
              </a:ext>
            </a:extLst>
          </p:cNvPr>
          <p:cNvSpPr>
            <a:spLocks noGrp="1"/>
          </p:cNvSpPr>
          <p:nvPr>
            <p:ph type="sldNum" sz="quarter" idx="12"/>
          </p:nvPr>
        </p:nvSpPr>
        <p:spPr/>
        <p:txBody>
          <a:bodyPr/>
          <a:lstStyle/>
          <a:p>
            <a:fld id="{DFE8E65C-8FCA-1748-A5CF-98B64ECB006B}" type="slidenum">
              <a:rPr lang="nb-NO" smtClean="0"/>
              <a:t>8</a:t>
            </a:fld>
            <a:endParaRPr lang="nb-NO"/>
          </a:p>
        </p:txBody>
      </p:sp>
    </p:spTree>
    <p:extLst>
      <p:ext uri="{BB962C8B-B14F-4D97-AF65-F5344CB8AC3E}">
        <p14:creationId xmlns:p14="http://schemas.microsoft.com/office/powerpoint/2010/main" val="2423371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A1271D-FFE8-2D4A-A190-889357E60AC8}"/>
              </a:ext>
            </a:extLst>
          </p:cNvPr>
          <p:cNvSpPr>
            <a:spLocks noGrp="1"/>
          </p:cNvSpPr>
          <p:nvPr>
            <p:ph idx="1"/>
          </p:nvPr>
        </p:nvSpPr>
        <p:spPr>
          <a:xfrm>
            <a:off x="838200" y="285008"/>
            <a:ext cx="10515600" cy="5891955"/>
          </a:xfrm>
        </p:spPr>
        <p:txBody>
          <a:bodyPr>
            <a:normAutofit/>
          </a:bodyPr>
          <a:lstStyle/>
          <a:p>
            <a:r>
              <a:rPr lang="nb-NO" sz="1800" dirty="0"/>
              <a:t>Arbeidsgiveransvaret i en BPA- ordning kan organiseres på ulike måter. Kommunen kan ivareta arbeidsgiveransvaret selv eller inngå avtale med andre offentlige eller private aktører om å tilby BPA og herunder ivareta arbeidsgiveransvaret. Dersom det vurderes som hensiktsmessig og forsvarlig løsning kan ansvaret for å ivareta arbeidsgiveransvaret også overlates til brukeren selv.</a:t>
            </a:r>
          </a:p>
          <a:p>
            <a:endParaRPr lang="nb-NO" sz="1800" dirty="0"/>
          </a:p>
          <a:p>
            <a:r>
              <a:rPr lang="nb-NO" sz="1800" dirty="0"/>
              <a:t>Den som har behov for tjenester, og ønsker å få tjenestene organisert som BPA, kan søke sin kommune om dette. Kommunen skal foreta en individuell vurdering av den enkeltes behov for tjenester, og herunder om vedkommende fyller vilkårene for å ha rett til brukerstyrt personlig assistent. </a:t>
            </a:r>
          </a:p>
          <a:p>
            <a:endParaRPr lang="nb-NO" sz="1800" dirty="0"/>
          </a:p>
          <a:p>
            <a:r>
              <a:rPr lang="nb-NO" sz="1800" dirty="0"/>
              <a:t>Rettighetene gjelder personer under 67år som har et langvarig (over 2år) behov for personlig assistanse og avlastning for barn i minst 32 timer per uke. Rettighetene gjelder også hvis behovet er over 25 timer per uke (men mindre enn 32 timer per uke) hvis det ikke medfører vesentlig økt kostnader for kommunen å organisere tjenestene som BPA- ordning. Kommunen må dokumentere dette. Er assistentbehovet under 25 timer per uke, kan man få BPA basert på kommunalt skjønn. </a:t>
            </a:r>
          </a:p>
        </p:txBody>
      </p:sp>
      <p:sp>
        <p:nvSpPr>
          <p:cNvPr id="4" name="Date Placeholder 3">
            <a:extLst>
              <a:ext uri="{FF2B5EF4-FFF2-40B4-BE49-F238E27FC236}">
                <a16:creationId xmlns:a16="http://schemas.microsoft.com/office/drawing/2014/main" id="{DC2CA0B1-3121-E248-9471-C374A3BE0E2D}"/>
              </a:ext>
            </a:extLst>
          </p:cNvPr>
          <p:cNvSpPr>
            <a:spLocks noGrp="1"/>
          </p:cNvSpPr>
          <p:nvPr>
            <p:ph type="dt" sz="half" idx="10"/>
          </p:nvPr>
        </p:nvSpPr>
        <p:spPr/>
        <p:txBody>
          <a:bodyPr/>
          <a:lstStyle/>
          <a:p>
            <a:fld id="{C37F01B8-D6A0-824F-ABDA-358C8B9799E8}" type="datetime1">
              <a:rPr lang="nb-NO" smtClean="0"/>
              <a:t>02.12.2020</a:t>
            </a:fld>
            <a:endParaRPr lang="nb-NO"/>
          </a:p>
        </p:txBody>
      </p:sp>
      <p:sp>
        <p:nvSpPr>
          <p:cNvPr id="5" name="Slide Number Placeholder 4">
            <a:extLst>
              <a:ext uri="{FF2B5EF4-FFF2-40B4-BE49-F238E27FC236}">
                <a16:creationId xmlns:a16="http://schemas.microsoft.com/office/drawing/2014/main" id="{20560988-F4D3-6643-9567-FDBDD9B3933D}"/>
              </a:ext>
            </a:extLst>
          </p:cNvPr>
          <p:cNvSpPr>
            <a:spLocks noGrp="1"/>
          </p:cNvSpPr>
          <p:nvPr>
            <p:ph type="sldNum" sz="quarter" idx="12"/>
          </p:nvPr>
        </p:nvSpPr>
        <p:spPr/>
        <p:txBody>
          <a:bodyPr/>
          <a:lstStyle/>
          <a:p>
            <a:fld id="{DFE8E65C-8FCA-1748-A5CF-98B64ECB006B}" type="slidenum">
              <a:rPr lang="nb-NO" smtClean="0"/>
              <a:t>9</a:t>
            </a:fld>
            <a:endParaRPr lang="nb-NO"/>
          </a:p>
        </p:txBody>
      </p:sp>
    </p:spTree>
    <p:extLst>
      <p:ext uri="{BB962C8B-B14F-4D97-AF65-F5344CB8AC3E}">
        <p14:creationId xmlns:p14="http://schemas.microsoft.com/office/powerpoint/2010/main" val="137834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2801</TotalTime>
  <Words>2535</Words>
  <Application>Microsoft Office PowerPoint</Application>
  <PresentationFormat>Widescreen</PresentationFormat>
  <Paragraphs>263</Paragraphs>
  <Slides>20</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20</vt:i4>
      </vt:variant>
    </vt:vector>
  </HeadingPairs>
  <TitlesOfParts>
    <vt:vector size="24" baseType="lpstr">
      <vt:lpstr>Arial</vt:lpstr>
      <vt:lpstr>Calibri</vt:lpstr>
      <vt:lpstr>Calibri Light</vt:lpstr>
      <vt:lpstr>Office Theme</vt:lpstr>
      <vt:lpstr>PowerPoint-presentasjon</vt:lpstr>
      <vt:lpstr>INDIVIDUELL PLAN (IP) Kommunen</vt:lpstr>
      <vt:lpstr>PowerPoint-presentasjon</vt:lpstr>
      <vt:lpstr>ANSVARSGRUPPE (Kommune)</vt:lpstr>
      <vt:lpstr>STØTTEKONTAKT (Kommunen)</vt:lpstr>
      <vt:lpstr>TRENINGSKONTAKT  (Kommunen) </vt:lpstr>
      <vt:lpstr>LEDSAGERBEVIS (Kommunen)</vt:lpstr>
      <vt:lpstr>BRUKERSTYRT PERSONLIG ASSISTANSE (BPA) (Kommune)</vt:lpstr>
      <vt:lpstr>PowerPoint-presentasjon</vt:lpstr>
      <vt:lpstr>OMSORGSPENGER FRA NAV.</vt:lpstr>
      <vt:lpstr>GRUNNSTØNAD FRA NAV</vt:lpstr>
      <vt:lpstr>PowerPoint-presentasjon</vt:lpstr>
      <vt:lpstr>HJELPESTØNAD FRA NAV</vt:lpstr>
      <vt:lpstr>PowerPoint-presentasjon</vt:lpstr>
      <vt:lpstr>OMSORGSLØNN FRA KOMMUNEN </vt:lpstr>
      <vt:lpstr>OPPLÆRINGSPENGER FRA NAV</vt:lpstr>
      <vt:lpstr>LEGAT</vt:lpstr>
      <vt:lpstr>OMBYGGING AV BOLIG (Nav/husbanken)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Karina Abrahamsen</dc:creator>
  <cp:lastModifiedBy>Miriam Davidsen</cp:lastModifiedBy>
  <cp:revision>16</cp:revision>
  <cp:lastPrinted>2020-05-12T20:57:11Z</cp:lastPrinted>
  <dcterms:created xsi:type="dcterms:W3CDTF">2020-05-12T17:26:55Z</dcterms:created>
  <dcterms:modified xsi:type="dcterms:W3CDTF">2020-12-02T17:48:46Z</dcterms:modified>
</cp:coreProperties>
</file>